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2"/>
  </p:notesMasterIdLst>
  <p:sldIdLst>
    <p:sldId id="256" r:id="rId2"/>
    <p:sldId id="260" r:id="rId3"/>
    <p:sldId id="259" r:id="rId4"/>
    <p:sldId id="275" r:id="rId5"/>
    <p:sldId id="276" r:id="rId6"/>
    <p:sldId id="274" r:id="rId7"/>
    <p:sldId id="278" r:id="rId8"/>
    <p:sldId id="279" r:id="rId9"/>
    <p:sldId id="263" r:id="rId10"/>
    <p:sldId id="287" r:id="rId11"/>
    <p:sldId id="322" r:id="rId12"/>
    <p:sldId id="267" r:id="rId13"/>
    <p:sldId id="320" r:id="rId14"/>
    <p:sldId id="284" r:id="rId15"/>
    <p:sldId id="288" r:id="rId16"/>
    <p:sldId id="289" r:id="rId17"/>
    <p:sldId id="290" r:id="rId18"/>
    <p:sldId id="291" r:id="rId19"/>
    <p:sldId id="321" r:id="rId20"/>
    <p:sldId id="272" r:id="rId21"/>
    <p:sldId id="271" r:id="rId22"/>
    <p:sldId id="285" r:id="rId23"/>
    <p:sldId id="264" r:id="rId24"/>
    <p:sldId id="265" r:id="rId25"/>
    <p:sldId id="280" r:id="rId26"/>
    <p:sldId id="281" r:id="rId27"/>
    <p:sldId id="302" r:id="rId28"/>
    <p:sldId id="282" r:id="rId29"/>
    <p:sldId id="266" r:id="rId30"/>
    <p:sldId id="340" r:id="rId31"/>
    <p:sldId id="338" r:id="rId32"/>
    <p:sldId id="268" r:id="rId33"/>
    <p:sldId id="323" r:id="rId34"/>
    <p:sldId id="292" r:id="rId35"/>
    <p:sldId id="306" r:id="rId36"/>
    <p:sldId id="308" r:id="rId37"/>
    <p:sldId id="324" r:id="rId38"/>
    <p:sldId id="337" r:id="rId39"/>
    <p:sldId id="311" r:id="rId40"/>
    <p:sldId id="309" r:id="rId41"/>
    <p:sldId id="312" r:id="rId42"/>
    <p:sldId id="330" r:id="rId43"/>
    <p:sldId id="331" r:id="rId44"/>
    <p:sldId id="332" r:id="rId45"/>
    <p:sldId id="333" r:id="rId46"/>
    <p:sldId id="334" r:id="rId47"/>
    <p:sldId id="335" r:id="rId48"/>
    <p:sldId id="336" r:id="rId49"/>
    <p:sldId id="341" r:id="rId50"/>
    <p:sldId id="257" r:id="rId51"/>
  </p:sldIdLst>
  <p:sldSz cx="12192000" cy="6858000"/>
  <p:notesSz cx="6858000" cy="9144000"/>
  <p:embeddedFontLst>
    <p:embeddedFont>
      <p:font typeface="Calibri" panose="020F0502020204030204" pitchFamily="34" charset="0"/>
      <p:regular r:id="rId53"/>
      <p:bold r:id="rId54"/>
      <p:italic r:id="rId55"/>
      <p:boldItalic r:id="rId56"/>
    </p:embeddedFont>
    <p:embeddedFont>
      <p:font typeface="Lato" panose="020F0502020204030203" pitchFamily="34" charset="77"/>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B8DA"/>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09"/>
    <p:restoredTop sz="94688"/>
  </p:normalViewPr>
  <p:slideViewPr>
    <p:cSldViewPr snapToGrid="0" snapToObjects="1">
      <p:cViewPr varScale="1">
        <p:scale>
          <a:sx n="144" d="100"/>
          <a:sy n="144" d="100"/>
        </p:scale>
        <p:origin x="2968" y="1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43C5E-893F-4A14-8891-60C50B28A216}"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140D4A4F-2221-4295-800A-DD7F0D7B6184}">
      <dgm:prSet/>
      <dgm:spPr/>
      <dgm:t>
        <a:bodyPr/>
        <a:lstStyle/>
        <a:p>
          <a:pPr>
            <a:defRPr cap="all"/>
          </a:pPr>
          <a:r>
            <a:rPr lang="en-US" b="0" i="0"/>
            <a:t>UCD Health</a:t>
          </a:r>
          <a:endParaRPr lang="en-US"/>
        </a:p>
      </dgm:t>
    </dgm:pt>
    <dgm:pt modelId="{EFBBC07A-BCCE-4775-8749-A75F3CFFDDA4}" type="parTrans" cxnId="{E0D1966B-89D1-435A-A9FE-CF48274ED4B6}">
      <dgm:prSet/>
      <dgm:spPr/>
      <dgm:t>
        <a:bodyPr/>
        <a:lstStyle/>
        <a:p>
          <a:endParaRPr lang="en-US"/>
        </a:p>
      </dgm:t>
    </dgm:pt>
    <dgm:pt modelId="{E61E3623-04BA-49C3-836E-75E24DDA4A5A}" type="sibTrans" cxnId="{E0D1966B-89D1-435A-A9FE-CF48274ED4B6}">
      <dgm:prSet/>
      <dgm:spPr/>
      <dgm:t>
        <a:bodyPr/>
        <a:lstStyle/>
        <a:p>
          <a:endParaRPr lang="en-US"/>
        </a:p>
      </dgm:t>
    </dgm:pt>
    <dgm:pt modelId="{2555B13B-A13C-489D-BD24-65644710AF72}">
      <dgm:prSet/>
      <dgm:spPr/>
      <dgm:t>
        <a:bodyPr/>
        <a:lstStyle/>
        <a:p>
          <a:pPr>
            <a:defRPr cap="all"/>
          </a:pPr>
          <a:r>
            <a:rPr lang="en-US" b="0" i="0" dirty="0"/>
            <a:t>UC Davis SVM</a:t>
          </a:r>
          <a:endParaRPr lang="en-US" dirty="0"/>
        </a:p>
      </dgm:t>
    </dgm:pt>
    <dgm:pt modelId="{F9766DEA-F730-4410-B9D3-BB96621744C1}" type="parTrans" cxnId="{C7C71214-3D55-4DC2-A506-F29AE53EFA32}">
      <dgm:prSet/>
      <dgm:spPr/>
      <dgm:t>
        <a:bodyPr/>
        <a:lstStyle/>
        <a:p>
          <a:endParaRPr lang="en-US"/>
        </a:p>
      </dgm:t>
    </dgm:pt>
    <dgm:pt modelId="{D918BA72-D945-446F-87B9-CA292ACB5CE0}" type="sibTrans" cxnId="{C7C71214-3D55-4DC2-A506-F29AE53EFA32}">
      <dgm:prSet/>
      <dgm:spPr/>
      <dgm:t>
        <a:bodyPr/>
        <a:lstStyle/>
        <a:p>
          <a:endParaRPr lang="en-US"/>
        </a:p>
      </dgm:t>
    </dgm:pt>
    <dgm:pt modelId="{4C78E95B-B09F-4986-BD46-B6057FD4CCF4}" type="pres">
      <dgm:prSet presAssocID="{3C343C5E-893F-4A14-8891-60C50B28A216}" presName="root" presStyleCnt="0">
        <dgm:presLayoutVars>
          <dgm:dir/>
          <dgm:resizeHandles val="exact"/>
        </dgm:presLayoutVars>
      </dgm:prSet>
      <dgm:spPr/>
    </dgm:pt>
    <dgm:pt modelId="{A45CB336-B944-4114-84C5-91A338D05CB4}" type="pres">
      <dgm:prSet presAssocID="{140D4A4F-2221-4295-800A-DD7F0D7B6184}" presName="compNode" presStyleCnt="0"/>
      <dgm:spPr/>
    </dgm:pt>
    <dgm:pt modelId="{37EA7A1B-19AA-44B2-86E7-F96016F1193D}" type="pres">
      <dgm:prSet presAssocID="{140D4A4F-2221-4295-800A-DD7F0D7B6184}" presName="iconBgRect" presStyleLbl="bgShp" presStyleIdx="0" presStyleCnt="2"/>
      <dgm:spPr/>
    </dgm:pt>
    <dgm:pt modelId="{19DF1A54-6EF2-4F5C-8FCB-956045203019}" type="pres">
      <dgm:prSet presAssocID="{140D4A4F-2221-4295-800A-DD7F0D7B6184}"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amily with boy outline"/>
        </a:ext>
      </dgm:extLst>
    </dgm:pt>
    <dgm:pt modelId="{76433532-E610-45AA-81F0-34C4ABD87EF5}" type="pres">
      <dgm:prSet presAssocID="{140D4A4F-2221-4295-800A-DD7F0D7B6184}" presName="spaceRect" presStyleCnt="0"/>
      <dgm:spPr/>
    </dgm:pt>
    <dgm:pt modelId="{3DF2AA19-6185-4E7D-A7D4-B372709B2530}" type="pres">
      <dgm:prSet presAssocID="{140D4A4F-2221-4295-800A-DD7F0D7B6184}" presName="textRect" presStyleLbl="revTx" presStyleIdx="0" presStyleCnt="2">
        <dgm:presLayoutVars>
          <dgm:chMax val="1"/>
          <dgm:chPref val="1"/>
        </dgm:presLayoutVars>
      </dgm:prSet>
      <dgm:spPr/>
    </dgm:pt>
    <dgm:pt modelId="{30EDC0BC-F58A-4CBE-BF19-00DCE2F59B51}" type="pres">
      <dgm:prSet presAssocID="{E61E3623-04BA-49C3-836E-75E24DDA4A5A}" presName="sibTrans" presStyleCnt="0"/>
      <dgm:spPr/>
    </dgm:pt>
    <dgm:pt modelId="{1616F9DF-0E46-4B74-B4E7-6E44857890DB}" type="pres">
      <dgm:prSet presAssocID="{2555B13B-A13C-489D-BD24-65644710AF72}" presName="compNode" presStyleCnt="0"/>
      <dgm:spPr/>
    </dgm:pt>
    <dgm:pt modelId="{8B74A4F5-586F-43DB-836A-C4EE2AFC48B4}" type="pres">
      <dgm:prSet presAssocID="{2555B13B-A13C-489D-BD24-65644710AF72}" presName="iconBgRect" presStyleLbl="bgShp" presStyleIdx="1" presStyleCnt="2"/>
      <dgm:spPr/>
    </dgm:pt>
    <dgm:pt modelId="{E8631C7B-6A63-45AE-818A-B34F43A26C52}" type="pres">
      <dgm:prSet presAssocID="{2555B13B-A13C-489D-BD24-65644710AF72}"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g outline"/>
        </a:ext>
      </dgm:extLst>
    </dgm:pt>
    <dgm:pt modelId="{1809193B-818A-41E4-87CD-F66A6EEF2B8E}" type="pres">
      <dgm:prSet presAssocID="{2555B13B-A13C-489D-BD24-65644710AF72}" presName="spaceRect" presStyleCnt="0"/>
      <dgm:spPr/>
    </dgm:pt>
    <dgm:pt modelId="{CCB0FF3D-095F-4418-A878-7837FCCB84F0}" type="pres">
      <dgm:prSet presAssocID="{2555B13B-A13C-489D-BD24-65644710AF72}" presName="textRect" presStyleLbl="revTx" presStyleIdx="1" presStyleCnt="2">
        <dgm:presLayoutVars>
          <dgm:chMax val="1"/>
          <dgm:chPref val="1"/>
        </dgm:presLayoutVars>
      </dgm:prSet>
      <dgm:spPr/>
    </dgm:pt>
  </dgm:ptLst>
  <dgm:cxnLst>
    <dgm:cxn modelId="{C7C71214-3D55-4DC2-A506-F29AE53EFA32}" srcId="{3C343C5E-893F-4A14-8891-60C50B28A216}" destId="{2555B13B-A13C-489D-BD24-65644710AF72}" srcOrd="1" destOrd="0" parTransId="{F9766DEA-F730-4410-B9D3-BB96621744C1}" sibTransId="{D918BA72-D945-446F-87B9-CA292ACB5CE0}"/>
    <dgm:cxn modelId="{0212231C-FB6E-4FC0-A81F-D843DF81D842}" type="presOf" srcId="{140D4A4F-2221-4295-800A-DD7F0D7B6184}" destId="{3DF2AA19-6185-4E7D-A7D4-B372709B2530}" srcOrd="0" destOrd="0" presId="urn:microsoft.com/office/officeart/2018/5/layout/IconCircleLabelList"/>
    <dgm:cxn modelId="{E0D1966B-89D1-435A-A9FE-CF48274ED4B6}" srcId="{3C343C5E-893F-4A14-8891-60C50B28A216}" destId="{140D4A4F-2221-4295-800A-DD7F0D7B6184}" srcOrd="0" destOrd="0" parTransId="{EFBBC07A-BCCE-4775-8749-A75F3CFFDDA4}" sibTransId="{E61E3623-04BA-49C3-836E-75E24DDA4A5A}"/>
    <dgm:cxn modelId="{27FEB972-61C0-4326-A358-5AE9D3BCA90B}" type="presOf" srcId="{3C343C5E-893F-4A14-8891-60C50B28A216}" destId="{4C78E95B-B09F-4986-BD46-B6057FD4CCF4}" srcOrd="0" destOrd="0" presId="urn:microsoft.com/office/officeart/2018/5/layout/IconCircleLabelList"/>
    <dgm:cxn modelId="{26ED297A-FDD3-4DB8-9E1F-976CFA785C76}" type="presOf" srcId="{2555B13B-A13C-489D-BD24-65644710AF72}" destId="{CCB0FF3D-095F-4418-A878-7837FCCB84F0}" srcOrd="0" destOrd="0" presId="urn:microsoft.com/office/officeart/2018/5/layout/IconCircleLabelList"/>
    <dgm:cxn modelId="{7B05FC74-782E-4783-9339-685D1AADE837}" type="presParOf" srcId="{4C78E95B-B09F-4986-BD46-B6057FD4CCF4}" destId="{A45CB336-B944-4114-84C5-91A338D05CB4}" srcOrd="0" destOrd="0" presId="urn:microsoft.com/office/officeart/2018/5/layout/IconCircleLabelList"/>
    <dgm:cxn modelId="{3DA3B6FB-507B-4B5A-9862-76CEDF290B7D}" type="presParOf" srcId="{A45CB336-B944-4114-84C5-91A338D05CB4}" destId="{37EA7A1B-19AA-44B2-86E7-F96016F1193D}" srcOrd="0" destOrd="0" presId="urn:microsoft.com/office/officeart/2018/5/layout/IconCircleLabelList"/>
    <dgm:cxn modelId="{28B58A40-F36A-4834-A3CE-49501DD5588D}" type="presParOf" srcId="{A45CB336-B944-4114-84C5-91A338D05CB4}" destId="{19DF1A54-6EF2-4F5C-8FCB-956045203019}" srcOrd="1" destOrd="0" presId="urn:microsoft.com/office/officeart/2018/5/layout/IconCircleLabelList"/>
    <dgm:cxn modelId="{AB367C14-EB2C-4194-9D78-947BA0504F88}" type="presParOf" srcId="{A45CB336-B944-4114-84C5-91A338D05CB4}" destId="{76433532-E610-45AA-81F0-34C4ABD87EF5}" srcOrd="2" destOrd="0" presId="urn:microsoft.com/office/officeart/2018/5/layout/IconCircleLabelList"/>
    <dgm:cxn modelId="{FC969886-ED19-452D-9736-723D1D07E274}" type="presParOf" srcId="{A45CB336-B944-4114-84C5-91A338D05CB4}" destId="{3DF2AA19-6185-4E7D-A7D4-B372709B2530}" srcOrd="3" destOrd="0" presId="urn:microsoft.com/office/officeart/2018/5/layout/IconCircleLabelList"/>
    <dgm:cxn modelId="{05FCD883-E835-476A-921B-E36B11040D68}" type="presParOf" srcId="{4C78E95B-B09F-4986-BD46-B6057FD4CCF4}" destId="{30EDC0BC-F58A-4CBE-BF19-00DCE2F59B51}" srcOrd="1" destOrd="0" presId="urn:microsoft.com/office/officeart/2018/5/layout/IconCircleLabelList"/>
    <dgm:cxn modelId="{EF738401-D5C9-440E-AEC8-D49EEA0FDB03}" type="presParOf" srcId="{4C78E95B-B09F-4986-BD46-B6057FD4CCF4}" destId="{1616F9DF-0E46-4B74-B4E7-6E44857890DB}" srcOrd="2" destOrd="0" presId="urn:microsoft.com/office/officeart/2018/5/layout/IconCircleLabelList"/>
    <dgm:cxn modelId="{A89BE34C-7D34-4704-AD72-8F90FDC690C1}" type="presParOf" srcId="{1616F9DF-0E46-4B74-B4E7-6E44857890DB}" destId="{8B74A4F5-586F-43DB-836A-C4EE2AFC48B4}" srcOrd="0" destOrd="0" presId="urn:microsoft.com/office/officeart/2018/5/layout/IconCircleLabelList"/>
    <dgm:cxn modelId="{6049F2E2-2A22-4EC0-8909-0E4D54E05632}" type="presParOf" srcId="{1616F9DF-0E46-4B74-B4E7-6E44857890DB}" destId="{E8631C7B-6A63-45AE-818A-B34F43A26C52}" srcOrd="1" destOrd="0" presId="urn:microsoft.com/office/officeart/2018/5/layout/IconCircleLabelList"/>
    <dgm:cxn modelId="{1EC4E0FD-04B1-4306-8997-32AD3D2EBAF4}" type="presParOf" srcId="{1616F9DF-0E46-4B74-B4E7-6E44857890DB}" destId="{1809193B-818A-41E4-87CD-F66A6EEF2B8E}" srcOrd="2" destOrd="0" presId="urn:microsoft.com/office/officeart/2018/5/layout/IconCircleLabelList"/>
    <dgm:cxn modelId="{358D8368-6629-45C9-89C3-C380553FED2B}" type="presParOf" srcId="{1616F9DF-0E46-4B74-B4E7-6E44857890DB}" destId="{CCB0FF3D-095F-4418-A878-7837FCCB84F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A7A1B-19AA-44B2-86E7-F96016F1193D}">
      <dsp:nvSpPr>
        <dsp:cNvPr id="0" name=""/>
        <dsp:cNvSpPr/>
      </dsp:nvSpPr>
      <dsp:spPr>
        <a:xfrm>
          <a:off x="2370676" y="375668"/>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F1A54-6EF2-4F5C-8FCB-956045203019}">
      <dsp:nvSpPr>
        <dsp:cNvPr id="0" name=""/>
        <dsp:cNvSpPr/>
      </dsp:nvSpPr>
      <dsp:spPr>
        <a:xfrm>
          <a:off x="2838676" y="843669"/>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F2AA19-6185-4E7D-A7D4-B372709B2530}">
      <dsp:nvSpPr>
        <dsp:cNvPr id="0" name=""/>
        <dsp:cNvSpPr/>
      </dsp:nvSpPr>
      <dsp:spPr>
        <a:xfrm>
          <a:off x="1668676"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33550">
            <a:lnSpc>
              <a:spcPct val="90000"/>
            </a:lnSpc>
            <a:spcBef>
              <a:spcPct val="0"/>
            </a:spcBef>
            <a:spcAft>
              <a:spcPct val="35000"/>
            </a:spcAft>
            <a:buNone/>
            <a:defRPr cap="all"/>
          </a:pPr>
          <a:r>
            <a:rPr lang="en-US" sz="3900" b="0" i="0" kern="1200"/>
            <a:t>UCD Health</a:t>
          </a:r>
          <a:endParaRPr lang="en-US" sz="3900" kern="1200"/>
        </a:p>
      </dsp:txBody>
      <dsp:txXfrm>
        <a:off x="1668676" y="3255669"/>
        <a:ext cx="3600000" cy="720000"/>
      </dsp:txXfrm>
    </dsp:sp>
    <dsp:sp modelId="{8B74A4F5-586F-43DB-836A-C4EE2AFC48B4}">
      <dsp:nvSpPr>
        <dsp:cNvPr id="0" name=""/>
        <dsp:cNvSpPr/>
      </dsp:nvSpPr>
      <dsp:spPr>
        <a:xfrm>
          <a:off x="6600676" y="375668"/>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631C7B-6A63-45AE-818A-B34F43A26C52}">
      <dsp:nvSpPr>
        <dsp:cNvPr id="0" name=""/>
        <dsp:cNvSpPr/>
      </dsp:nvSpPr>
      <dsp:spPr>
        <a:xfrm>
          <a:off x="7068676" y="843669"/>
          <a:ext cx="1260000" cy="126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B0FF3D-095F-4418-A878-7837FCCB84F0}">
      <dsp:nvSpPr>
        <dsp:cNvPr id="0" name=""/>
        <dsp:cNvSpPr/>
      </dsp:nvSpPr>
      <dsp:spPr>
        <a:xfrm>
          <a:off x="5898676"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33550">
            <a:lnSpc>
              <a:spcPct val="90000"/>
            </a:lnSpc>
            <a:spcBef>
              <a:spcPct val="0"/>
            </a:spcBef>
            <a:spcAft>
              <a:spcPct val="35000"/>
            </a:spcAft>
            <a:buNone/>
            <a:defRPr cap="all"/>
          </a:pPr>
          <a:r>
            <a:rPr lang="en-US" sz="3900" b="0" i="0" kern="1200" dirty="0"/>
            <a:t>UC Davis SVM</a:t>
          </a:r>
          <a:endParaRPr lang="en-US" sz="3900" kern="1200" dirty="0"/>
        </a:p>
      </dsp:txBody>
      <dsp:txXfrm>
        <a:off x="5898676"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870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Historically, the VMTH had a set of approximately 6 coders (3 in small animal / 3 in large animal) who worked to document codes for the diagnosis, species, and breed in each patient record. This data was sent to the Veterinary Medical Database (VMDB), a multi-institutional veterinary medical data aggregate, to promote advanced search tools for clinical observational research. This was discontinued in the mid-1990s because the coders were years behind in completing the task, and our local free text search was superior to what VMDB offered. </a:t>
            </a:r>
          </a:p>
          <a:p>
            <a:endParaRPr lang="en-US" dirty="0"/>
          </a:p>
        </p:txBody>
      </p:sp>
      <p:sp>
        <p:nvSpPr>
          <p:cNvPr id="4" name="Slide Number Placeholder 3"/>
          <p:cNvSpPr>
            <a:spLocks noGrp="1"/>
          </p:cNvSpPr>
          <p:nvPr>
            <p:ph type="sldNum" sz="quarter" idx="5"/>
          </p:nvPr>
        </p:nvSpPr>
        <p:spPr/>
        <p:txBody>
          <a:bodyPr/>
          <a:lstStyle/>
          <a:p>
            <a:fld id="{9877C503-4B61-474D-AF47-84893DA1DB65}" type="slidenum">
              <a:rPr lang="en-US" smtClean="0"/>
              <a:t>4</a:t>
            </a:fld>
            <a:endParaRPr lang="en-US"/>
          </a:p>
        </p:txBody>
      </p:sp>
    </p:spTree>
    <p:extLst>
      <p:ext uri="{BB962C8B-B14F-4D97-AF65-F5344CB8AC3E}">
        <p14:creationId xmlns:p14="http://schemas.microsoft.com/office/powerpoint/2010/main" val="3565470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C503-4B61-474D-AF47-84893DA1DB65}" type="slidenum">
              <a:rPr lang="en-US" smtClean="0"/>
              <a:t>5</a:t>
            </a:fld>
            <a:endParaRPr lang="en-US"/>
          </a:p>
        </p:txBody>
      </p:sp>
    </p:spTree>
    <p:extLst>
      <p:ext uri="{BB962C8B-B14F-4D97-AF65-F5344CB8AC3E}">
        <p14:creationId xmlns:p14="http://schemas.microsoft.com/office/powerpoint/2010/main" val="200745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3500 Procedures</a:t>
            </a:r>
          </a:p>
          <a:p>
            <a:r>
              <a:rPr lang="en-US" dirty="0"/>
              <a:t>2700 Drugs</a:t>
            </a:r>
          </a:p>
          <a:p>
            <a:r>
              <a:rPr lang="en-US" dirty="0"/>
              <a:t>2700 Breeds</a:t>
            </a:r>
          </a:p>
        </p:txBody>
      </p:sp>
      <p:sp>
        <p:nvSpPr>
          <p:cNvPr id="4" name="Slide Number Placeholder 3"/>
          <p:cNvSpPr>
            <a:spLocks noGrp="1"/>
          </p:cNvSpPr>
          <p:nvPr>
            <p:ph type="sldNum" sz="quarter" idx="5"/>
          </p:nvPr>
        </p:nvSpPr>
        <p:spPr/>
        <p:txBody>
          <a:bodyPr/>
          <a:lstStyle/>
          <a:p>
            <a:fld id="{9877C503-4B61-474D-AF47-84893DA1DB65}" type="slidenum">
              <a:rPr lang="en-US" smtClean="0"/>
              <a:t>9</a:t>
            </a:fld>
            <a:endParaRPr lang="en-US"/>
          </a:p>
        </p:txBody>
      </p:sp>
    </p:spTree>
    <p:extLst>
      <p:ext uri="{BB962C8B-B14F-4D97-AF65-F5344CB8AC3E}">
        <p14:creationId xmlns:p14="http://schemas.microsoft.com/office/powerpoint/2010/main" val="360859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2" descr="A picture containing drawing&#10;&#10;Description automatically generated"/>
          <p:cNvPicPr preferRelativeResize="0"/>
          <p:nvPr/>
        </p:nvPicPr>
        <p:blipFill rotWithShape="1">
          <a:blip r:embed="rId2">
            <a:alphaModFix/>
          </a:blip>
          <a:srcRect/>
          <a:stretch/>
        </p:blipFill>
        <p:spPr>
          <a:xfrm>
            <a:off x="225113" y="6183195"/>
            <a:ext cx="779440" cy="5426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4"/>
        <p:cNvGrpSpPr/>
        <p:nvPr/>
      </p:nvGrpSpPr>
      <p:grpSpPr>
        <a:xfrm>
          <a:off x="0" y="0"/>
          <a:ext cx="0" cy="0"/>
          <a:chOff x="0" y="0"/>
          <a:chExt cx="0" cy="0"/>
        </a:xfrm>
      </p:grpSpPr>
      <p:sp>
        <p:nvSpPr>
          <p:cNvPr id="75" name="Google Shape;75;p11"/>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11"/>
          <p:cNvSpPr txBox="1">
            <a:spLocks noGrp="1"/>
          </p:cNvSpPr>
          <p:nvPr>
            <p:ph type="title"/>
          </p:nvPr>
        </p:nvSpPr>
        <p:spPr>
          <a:xfrm>
            <a:off x="525293" y="333032"/>
            <a:ext cx="1116735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7" name="Google Shape;77;p11" descr="A picture containing drawing&#10;&#10;Description automatically generated"/>
          <p:cNvPicPr preferRelativeResize="0"/>
          <p:nvPr/>
        </p:nvPicPr>
        <p:blipFill rotWithShape="1">
          <a:blip r:embed="rId2">
            <a:alphaModFix/>
          </a:blip>
          <a:srcRect/>
          <a:stretch/>
        </p:blipFill>
        <p:spPr>
          <a:xfrm>
            <a:off x="225113" y="6183195"/>
            <a:ext cx="779440" cy="5426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525294" y="729574"/>
            <a:ext cx="4246732" cy="13278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00"/>
              <a:buFont typeface="Lato"/>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5183188" y="1215957"/>
            <a:ext cx="6509458" cy="4645094"/>
          </a:xfrm>
          <a:prstGeom prst="rect">
            <a:avLst/>
          </a:prstGeom>
          <a:noFill/>
          <a:ln>
            <a:noFill/>
          </a:ln>
        </p:spPr>
        <p:txBody>
          <a:bodyPr spcFirstLastPara="1" wrap="square" lIns="91425" tIns="45700" rIns="91425" bIns="45700" anchor="t" anchorCtr="0">
            <a:normAutofit/>
          </a:bodyPr>
          <a:lstStyle>
            <a:lvl1pPr marL="457200" lvl="0" indent="-406400" algn="l">
              <a:lnSpc>
                <a:spcPct val="110000"/>
              </a:lnSpc>
              <a:spcBef>
                <a:spcPts val="600"/>
              </a:spcBef>
              <a:spcAft>
                <a:spcPts val="0"/>
              </a:spcAft>
              <a:buClr>
                <a:schemeClr val="dk1"/>
              </a:buClr>
              <a:buSzPts val="2800"/>
              <a:buChar char="•"/>
              <a:defRPr sz="2800"/>
            </a:lvl1pPr>
            <a:lvl2pPr marL="914400" lvl="1" indent="-381000" algn="l">
              <a:lnSpc>
                <a:spcPct val="110000"/>
              </a:lnSpc>
              <a:spcBef>
                <a:spcPts val="600"/>
              </a:spcBef>
              <a:spcAft>
                <a:spcPts val="0"/>
              </a:spcAft>
              <a:buClr>
                <a:schemeClr val="dk1"/>
              </a:buClr>
              <a:buSzPts val="2400"/>
              <a:buChar char="•"/>
              <a:defRPr sz="2400"/>
            </a:lvl2pPr>
            <a:lvl3pPr marL="1371600" lvl="2" indent="-355600" algn="l">
              <a:lnSpc>
                <a:spcPct val="110000"/>
              </a:lnSpc>
              <a:spcBef>
                <a:spcPts val="600"/>
              </a:spcBef>
              <a:spcAft>
                <a:spcPts val="0"/>
              </a:spcAft>
              <a:buClr>
                <a:schemeClr val="dk1"/>
              </a:buClr>
              <a:buSzPts val="2000"/>
              <a:buChar char="•"/>
              <a:defRPr sz="2000"/>
            </a:lvl3pPr>
            <a:lvl4pPr marL="1828800" lvl="3" indent="-342900" algn="l">
              <a:lnSpc>
                <a:spcPct val="110000"/>
              </a:lnSpc>
              <a:spcBef>
                <a:spcPts val="600"/>
              </a:spcBef>
              <a:spcAft>
                <a:spcPts val="0"/>
              </a:spcAft>
              <a:buClr>
                <a:schemeClr val="dk1"/>
              </a:buClr>
              <a:buSzPts val="1800"/>
              <a:buChar char="•"/>
              <a:defRPr sz="1800"/>
            </a:lvl4pPr>
            <a:lvl5pPr marL="2286000" lvl="4" indent="-342900" algn="l">
              <a:lnSpc>
                <a:spcPct val="110000"/>
              </a:lnSpc>
              <a:spcBef>
                <a:spcPts val="600"/>
              </a:spcBef>
              <a:spcAft>
                <a:spcPts val="0"/>
              </a:spcAft>
              <a:buClr>
                <a:schemeClr val="dk1"/>
              </a:buClr>
              <a:buSzPts val="1800"/>
              <a:buChar char="•"/>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12"/>
          <p:cNvSpPr txBox="1">
            <a:spLocks noGrp="1"/>
          </p:cNvSpPr>
          <p:nvPr>
            <p:ph type="body" idx="2"/>
          </p:nvPr>
        </p:nvSpPr>
        <p:spPr>
          <a:xfrm>
            <a:off x="525294" y="2057400"/>
            <a:ext cx="4246732"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600"/>
              </a:spcBef>
              <a:spcAft>
                <a:spcPts val="0"/>
              </a:spcAft>
              <a:buClr>
                <a:schemeClr val="dk1"/>
              </a:buClr>
              <a:buSzPts val="1800"/>
              <a:buNone/>
              <a:defRPr sz="1800"/>
            </a:lvl1pPr>
            <a:lvl2pPr marL="914400" lvl="1" indent="-228600" algn="l">
              <a:lnSpc>
                <a:spcPct val="110000"/>
              </a:lnSpc>
              <a:spcBef>
                <a:spcPts val="600"/>
              </a:spcBef>
              <a:spcAft>
                <a:spcPts val="0"/>
              </a:spcAft>
              <a:buClr>
                <a:schemeClr val="dk1"/>
              </a:buClr>
              <a:buSzPts val="1400"/>
              <a:buNone/>
              <a:defRPr sz="1400"/>
            </a:lvl2pPr>
            <a:lvl3pPr marL="1371600" lvl="2" indent="-228600" algn="l">
              <a:lnSpc>
                <a:spcPct val="110000"/>
              </a:lnSpc>
              <a:spcBef>
                <a:spcPts val="600"/>
              </a:spcBef>
              <a:spcAft>
                <a:spcPts val="0"/>
              </a:spcAft>
              <a:buClr>
                <a:schemeClr val="dk1"/>
              </a:buClr>
              <a:buSzPts val="1200"/>
              <a:buNone/>
              <a:defRPr sz="1200"/>
            </a:lvl3pPr>
            <a:lvl4pPr marL="1828800" lvl="3" indent="-228600" algn="l">
              <a:lnSpc>
                <a:spcPct val="110000"/>
              </a:lnSpc>
              <a:spcBef>
                <a:spcPts val="600"/>
              </a:spcBef>
              <a:spcAft>
                <a:spcPts val="0"/>
              </a:spcAft>
              <a:buClr>
                <a:schemeClr val="dk1"/>
              </a:buClr>
              <a:buSzPts val="1000"/>
              <a:buNone/>
              <a:defRPr sz="1000"/>
            </a:lvl4pPr>
            <a:lvl5pPr marL="2286000" lvl="4" indent="-228600" algn="l">
              <a:lnSpc>
                <a:spcPct val="11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2"/>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12" descr="A picture containing drawing&#10;&#10;Description automatically generated"/>
          <p:cNvPicPr preferRelativeResize="0"/>
          <p:nvPr/>
        </p:nvPicPr>
        <p:blipFill rotWithShape="1">
          <a:blip r:embed="rId2">
            <a:alphaModFix/>
          </a:blip>
          <a:srcRect/>
          <a:stretch/>
        </p:blipFill>
        <p:spPr>
          <a:xfrm>
            <a:off x="225113" y="6183195"/>
            <a:ext cx="779440" cy="54264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525292" y="729574"/>
            <a:ext cx="4246733" cy="13278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00"/>
              <a:buFont typeface="Lato"/>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a:spLocks noGrp="1"/>
          </p:cNvSpPr>
          <p:nvPr>
            <p:ph type="pic" idx="2"/>
          </p:nvPr>
        </p:nvSpPr>
        <p:spPr>
          <a:xfrm>
            <a:off x="5183188" y="741604"/>
            <a:ext cx="6483520" cy="5119446"/>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600"/>
              </a:spcBef>
              <a:spcAft>
                <a:spcPts val="0"/>
              </a:spcAft>
              <a:buClr>
                <a:schemeClr val="dk1"/>
              </a:buClr>
              <a:buSzPts val="2400"/>
              <a:buFont typeface="Arial"/>
              <a:buNone/>
              <a:defRPr sz="2400" b="0" i="0" u="none" strike="noStrike" cap="none">
                <a:solidFill>
                  <a:schemeClr val="dk1"/>
                </a:solidFill>
                <a:latin typeface="Lato"/>
                <a:ea typeface="Lato"/>
                <a:cs typeface="Lato"/>
                <a:sym typeface="Lato"/>
              </a:defRPr>
            </a:lvl1pPr>
            <a:lvl2pPr marR="0" lvl="1" algn="l" rtl="0">
              <a:lnSpc>
                <a:spcPct val="110000"/>
              </a:lnSpc>
              <a:spcBef>
                <a:spcPts val="60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10000"/>
              </a:lnSpc>
              <a:spcBef>
                <a:spcPts val="600"/>
              </a:spcBef>
              <a:spcAft>
                <a:spcPts val="0"/>
              </a:spcAft>
              <a:buClr>
                <a:schemeClr val="dk1"/>
              </a:buClr>
              <a:buSzPts val="2400"/>
              <a:buFont typeface="Arial"/>
              <a:buNone/>
              <a:defRPr sz="2400" b="0" i="0" u="none" strike="noStrike" cap="none">
                <a:solidFill>
                  <a:schemeClr val="dk1"/>
                </a:solidFill>
                <a:latin typeface="Lato"/>
                <a:ea typeface="Lato"/>
                <a:cs typeface="Lato"/>
                <a:sym typeface="Lato"/>
              </a:defRPr>
            </a:lvl3pPr>
            <a:lvl4pPr marR="0" lvl="3" algn="l" rtl="0">
              <a:lnSpc>
                <a:spcPct val="110000"/>
              </a:lnSpc>
              <a:spcBef>
                <a:spcPts val="6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4pPr>
            <a:lvl5pPr marR="0" lvl="4" algn="l" rtl="0">
              <a:lnSpc>
                <a:spcPct val="110000"/>
              </a:lnSpc>
              <a:spcBef>
                <a:spcPts val="6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p13" descr="A picture containing drawing&#10;&#10;Description automatically generated"/>
          <p:cNvPicPr preferRelativeResize="0"/>
          <p:nvPr/>
        </p:nvPicPr>
        <p:blipFill rotWithShape="1">
          <a:blip r:embed="rId2">
            <a:alphaModFix/>
          </a:blip>
          <a:srcRect/>
          <a:stretch/>
        </p:blipFill>
        <p:spPr>
          <a:xfrm>
            <a:off x="225113" y="6183195"/>
            <a:ext cx="779440" cy="542648"/>
          </a:xfrm>
          <a:prstGeom prst="rect">
            <a:avLst/>
          </a:prstGeom>
          <a:noFill/>
          <a:ln>
            <a:noFill/>
          </a:ln>
        </p:spPr>
      </p:pic>
      <p:sp>
        <p:nvSpPr>
          <p:cNvPr id="89" name="Google Shape;89;p13"/>
          <p:cNvSpPr txBox="1">
            <a:spLocks noGrp="1"/>
          </p:cNvSpPr>
          <p:nvPr>
            <p:ph type="body" idx="1"/>
          </p:nvPr>
        </p:nvSpPr>
        <p:spPr>
          <a:xfrm>
            <a:off x="525292" y="2057400"/>
            <a:ext cx="424673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600"/>
              </a:spcBef>
              <a:spcAft>
                <a:spcPts val="0"/>
              </a:spcAft>
              <a:buClr>
                <a:schemeClr val="dk1"/>
              </a:buClr>
              <a:buSzPts val="1800"/>
              <a:buNone/>
              <a:defRPr sz="1800"/>
            </a:lvl1pPr>
            <a:lvl2pPr marL="914400" lvl="1" indent="-228600" algn="l">
              <a:lnSpc>
                <a:spcPct val="110000"/>
              </a:lnSpc>
              <a:spcBef>
                <a:spcPts val="600"/>
              </a:spcBef>
              <a:spcAft>
                <a:spcPts val="0"/>
              </a:spcAft>
              <a:buClr>
                <a:schemeClr val="dk1"/>
              </a:buClr>
              <a:buSzPts val="1400"/>
              <a:buNone/>
              <a:defRPr sz="1400"/>
            </a:lvl2pPr>
            <a:lvl3pPr marL="1371600" lvl="2" indent="-228600" algn="l">
              <a:lnSpc>
                <a:spcPct val="110000"/>
              </a:lnSpc>
              <a:spcBef>
                <a:spcPts val="600"/>
              </a:spcBef>
              <a:spcAft>
                <a:spcPts val="0"/>
              </a:spcAft>
              <a:buClr>
                <a:schemeClr val="dk1"/>
              </a:buClr>
              <a:buSzPts val="1200"/>
              <a:buNone/>
              <a:defRPr sz="1200"/>
            </a:lvl3pPr>
            <a:lvl4pPr marL="1828800" lvl="3" indent="-228600" algn="l">
              <a:lnSpc>
                <a:spcPct val="110000"/>
              </a:lnSpc>
              <a:spcBef>
                <a:spcPts val="600"/>
              </a:spcBef>
              <a:spcAft>
                <a:spcPts val="0"/>
              </a:spcAft>
              <a:buClr>
                <a:schemeClr val="dk1"/>
              </a:buClr>
              <a:buSzPts val="1000"/>
              <a:buNone/>
              <a:defRPr sz="1000"/>
            </a:lvl4pPr>
            <a:lvl5pPr marL="2286000" lvl="4" indent="-228600" algn="l">
              <a:lnSpc>
                <a:spcPct val="11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7513-12D4-B640-81B6-5B0B2987B6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F5163A-D480-F84A-A614-4D4C3EF104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56090-332C-9D4C-A0FF-E4B2D705213F}"/>
              </a:ext>
            </a:extLst>
          </p:cNvPr>
          <p:cNvSpPr>
            <a:spLocks noGrp="1"/>
          </p:cNvSpPr>
          <p:nvPr>
            <p:ph type="dt" sz="half" idx="10"/>
          </p:nvPr>
        </p:nvSpPr>
        <p:spPr/>
        <p:txBody>
          <a:bodyPr/>
          <a:lstStyle/>
          <a:p>
            <a:fld id="{8FE01E62-C8A2-2E43-8FF1-ADB0663A1D3E}" type="datetimeFigureOut">
              <a:rPr lang="en-US" smtClean="0"/>
              <a:t>8/20/21</a:t>
            </a:fld>
            <a:endParaRPr lang="en-US"/>
          </a:p>
        </p:txBody>
      </p:sp>
      <p:sp>
        <p:nvSpPr>
          <p:cNvPr id="5" name="Footer Placeholder 4">
            <a:extLst>
              <a:ext uri="{FF2B5EF4-FFF2-40B4-BE49-F238E27FC236}">
                <a16:creationId xmlns:a16="http://schemas.microsoft.com/office/drawing/2014/main" id="{D956B73F-9363-6540-9495-AEED0A04E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C293A-CBBA-F348-A519-BF6EBBA20C1C}"/>
              </a:ext>
            </a:extLst>
          </p:cNvPr>
          <p:cNvSpPr>
            <a:spLocks noGrp="1"/>
          </p:cNvSpPr>
          <p:nvPr>
            <p:ph type="sldNum" sz="quarter" idx="12"/>
          </p:nvPr>
        </p:nvSpPr>
        <p:spPr/>
        <p:txBody>
          <a:bodyPr/>
          <a:lstStyle/>
          <a:p>
            <a:fld id="{3DA0E685-DD13-8C4C-B5A5-813898DBE57B}" type="slidenum">
              <a:rPr lang="en-US" smtClean="0"/>
              <a:t>‹#›</a:t>
            </a:fld>
            <a:endParaRPr lang="en-US"/>
          </a:p>
        </p:txBody>
      </p:sp>
    </p:spTree>
    <p:extLst>
      <p:ext uri="{BB962C8B-B14F-4D97-AF65-F5344CB8AC3E}">
        <p14:creationId xmlns:p14="http://schemas.microsoft.com/office/powerpoint/2010/main" val="4044655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96974-9514-9345-904D-D05E17F75A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7904B-AA06-774C-97D5-F990938785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8DCBA2-F797-9044-9A49-8424AB18A2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19FB1-E3E2-2B40-98C3-A85B1357B89B}"/>
              </a:ext>
            </a:extLst>
          </p:cNvPr>
          <p:cNvSpPr>
            <a:spLocks noGrp="1"/>
          </p:cNvSpPr>
          <p:nvPr>
            <p:ph type="dt" sz="half" idx="10"/>
          </p:nvPr>
        </p:nvSpPr>
        <p:spPr/>
        <p:txBody>
          <a:bodyPr/>
          <a:lstStyle/>
          <a:p>
            <a:fld id="{8FE01E62-C8A2-2E43-8FF1-ADB0663A1D3E}" type="datetimeFigureOut">
              <a:rPr lang="en-US" smtClean="0"/>
              <a:t>8/20/21</a:t>
            </a:fld>
            <a:endParaRPr lang="en-US"/>
          </a:p>
        </p:txBody>
      </p:sp>
      <p:sp>
        <p:nvSpPr>
          <p:cNvPr id="6" name="Footer Placeholder 5">
            <a:extLst>
              <a:ext uri="{FF2B5EF4-FFF2-40B4-BE49-F238E27FC236}">
                <a16:creationId xmlns:a16="http://schemas.microsoft.com/office/drawing/2014/main" id="{D799AAA8-EDF8-EC4A-908D-3E8FEA6719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8B812-4335-974E-90C4-C314FED46272}"/>
              </a:ext>
            </a:extLst>
          </p:cNvPr>
          <p:cNvSpPr>
            <a:spLocks noGrp="1"/>
          </p:cNvSpPr>
          <p:nvPr>
            <p:ph type="sldNum" sz="quarter" idx="12"/>
          </p:nvPr>
        </p:nvSpPr>
        <p:spPr/>
        <p:txBody>
          <a:bodyPr/>
          <a:lstStyle/>
          <a:p>
            <a:fld id="{3DA0E685-DD13-8C4C-B5A5-813898DBE57B}" type="slidenum">
              <a:rPr lang="en-US" smtClean="0"/>
              <a:t>‹#›</a:t>
            </a:fld>
            <a:endParaRPr lang="en-US"/>
          </a:p>
        </p:txBody>
      </p:sp>
    </p:spTree>
    <p:extLst>
      <p:ext uri="{BB962C8B-B14F-4D97-AF65-F5344CB8AC3E}">
        <p14:creationId xmlns:p14="http://schemas.microsoft.com/office/powerpoint/2010/main" val="3519218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ADB67-4560-644C-BA14-7646FC35DF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767AE6-F23A-6946-BDA8-220E64EFE639}"/>
              </a:ext>
            </a:extLst>
          </p:cNvPr>
          <p:cNvSpPr>
            <a:spLocks noGrp="1"/>
          </p:cNvSpPr>
          <p:nvPr>
            <p:ph type="dt" sz="half" idx="10"/>
          </p:nvPr>
        </p:nvSpPr>
        <p:spPr/>
        <p:txBody>
          <a:bodyPr/>
          <a:lstStyle/>
          <a:p>
            <a:fld id="{8FE01E62-C8A2-2E43-8FF1-ADB0663A1D3E}" type="datetimeFigureOut">
              <a:rPr lang="en-US" smtClean="0"/>
              <a:t>8/20/21</a:t>
            </a:fld>
            <a:endParaRPr lang="en-US"/>
          </a:p>
        </p:txBody>
      </p:sp>
      <p:sp>
        <p:nvSpPr>
          <p:cNvPr id="4" name="Footer Placeholder 3">
            <a:extLst>
              <a:ext uri="{FF2B5EF4-FFF2-40B4-BE49-F238E27FC236}">
                <a16:creationId xmlns:a16="http://schemas.microsoft.com/office/drawing/2014/main" id="{06D9E6EA-5C80-8F46-96BD-571BE66930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93CA50-E82A-7942-8677-1C5A9146F380}"/>
              </a:ext>
            </a:extLst>
          </p:cNvPr>
          <p:cNvSpPr>
            <a:spLocks noGrp="1"/>
          </p:cNvSpPr>
          <p:nvPr>
            <p:ph type="sldNum" sz="quarter" idx="12"/>
          </p:nvPr>
        </p:nvSpPr>
        <p:spPr/>
        <p:txBody>
          <a:bodyPr/>
          <a:lstStyle/>
          <a:p>
            <a:fld id="{3DA0E685-DD13-8C4C-B5A5-813898DBE57B}" type="slidenum">
              <a:rPr lang="en-US" smtClean="0"/>
              <a:t>‹#›</a:t>
            </a:fld>
            <a:endParaRPr lang="en-US"/>
          </a:p>
        </p:txBody>
      </p:sp>
    </p:spTree>
    <p:extLst>
      <p:ext uri="{BB962C8B-B14F-4D97-AF65-F5344CB8AC3E}">
        <p14:creationId xmlns:p14="http://schemas.microsoft.com/office/powerpoint/2010/main" val="1549385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7513-12D4-B640-81B6-5B0B2987B62E}"/>
              </a:ext>
            </a:extLst>
          </p:cNvPr>
          <p:cNvSpPr>
            <a:spLocks noGrp="1"/>
          </p:cNvSpPr>
          <p:nvPr>
            <p:ph type="title"/>
          </p:nvPr>
        </p:nvSpPr>
        <p:spPr>
          <a:xfrm>
            <a:off x="482600" y="136525"/>
            <a:ext cx="11449050" cy="1019175"/>
          </a:xfrm>
        </p:spPr>
        <p:txBody>
          <a:bodyPr>
            <a:normAutofit/>
          </a:bodyPr>
          <a:lstStyle>
            <a:lvl1pPr>
              <a:defRPr sz="4800"/>
            </a:lvl1pPr>
          </a:lstStyle>
          <a:p>
            <a:r>
              <a:rPr lang="en-US" dirty="0"/>
              <a:t>Click to edit Master title style</a:t>
            </a:r>
          </a:p>
        </p:txBody>
      </p:sp>
      <p:sp>
        <p:nvSpPr>
          <p:cNvPr id="3" name="Content Placeholder 2">
            <a:extLst>
              <a:ext uri="{FF2B5EF4-FFF2-40B4-BE49-F238E27FC236}">
                <a16:creationId xmlns:a16="http://schemas.microsoft.com/office/drawing/2014/main" id="{E9F5163A-D480-F84A-A614-4D4C3EF10487}"/>
              </a:ext>
            </a:extLst>
          </p:cNvPr>
          <p:cNvSpPr>
            <a:spLocks noGrp="1"/>
          </p:cNvSpPr>
          <p:nvPr>
            <p:ph idx="1"/>
          </p:nvPr>
        </p:nvSpPr>
        <p:spPr>
          <a:xfrm>
            <a:off x="482600" y="1371600"/>
            <a:ext cx="11449050" cy="4622799"/>
          </a:xfrm>
        </p:spPr>
        <p:txBody>
          <a:bodyPr>
            <a:normAutofit/>
          </a:bodyPr>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C56090-332C-9D4C-A0FF-E4B2D705213F}"/>
              </a:ext>
            </a:extLst>
          </p:cNvPr>
          <p:cNvSpPr>
            <a:spLocks noGrp="1"/>
          </p:cNvSpPr>
          <p:nvPr>
            <p:ph type="dt" sz="half" idx="10"/>
          </p:nvPr>
        </p:nvSpPr>
        <p:spPr/>
        <p:txBody>
          <a:bodyPr/>
          <a:lstStyle/>
          <a:p>
            <a:fld id="{8FE01E62-C8A2-2E43-8FF1-ADB0663A1D3E}" type="datetimeFigureOut">
              <a:rPr lang="en-US" smtClean="0"/>
              <a:t>8/20/21</a:t>
            </a:fld>
            <a:endParaRPr lang="en-US"/>
          </a:p>
        </p:txBody>
      </p:sp>
      <p:sp>
        <p:nvSpPr>
          <p:cNvPr id="5" name="Footer Placeholder 4">
            <a:extLst>
              <a:ext uri="{FF2B5EF4-FFF2-40B4-BE49-F238E27FC236}">
                <a16:creationId xmlns:a16="http://schemas.microsoft.com/office/drawing/2014/main" id="{D956B73F-9363-6540-9495-AEED0A04E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C293A-CBBA-F348-A519-BF6EBBA20C1C}"/>
              </a:ext>
            </a:extLst>
          </p:cNvPr>
          <p:cNvSpPr>
            <a:spLocks noGrp="1"/>
          </p:cNvSpPr>
          <p:nvPr>
            <p:ph type="sldNum" sz="quarter" idx="12"/>
          </p:nvPr>
        </p:nvSpPr>
        <p:spPr/>
        <p:txBody>
          <a:bodyPr/>
          <a:lstStyle/>
          <a:p>
            <a:fld id="{3DA0E685-DD13-8C4C-B5A5-813898DBE57B}" type="slidenum">
              <a:rPr lang="en-US" smtClean="0"/>
              <a:t>‹#›</a:t>
            </a:fld>
            <a:endParaRPr lang="en-US"/>
          </a:p>
        </p:txBody>
      </p:sp>
    </p:spTree>
    <p:extLst>
      <p:ext uri="{BB962C8B-B14F-4D97-AF65-F5344CB8AC3E}">
        <p14:creationId xmlns:p14="http://schemas.microsoft.com/office/powerpoint/2010/main" val="391298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
        <p:cNvGrpSpPr/>
        <p:nvPr/>
      </p:nvGrpSpPr>
      <p:grpSpPr>
        <a:xfrm>
          <a:off x="0" y="0"/>
          <a:ext cx="0" cy="0"/>
          <a:chOff x="0" y="0"/>
          <a:chExt cx="0" cy="0"/>
        </a:xfrm>
      </p:grpSpPr>
      <p:sp>
        <p:nvSpPr>
          <p:cNvPr id="22" name="Google Shape;22;p3"/>
          <p:cNvSpPr/>
          <p:nvPr/>
        </p:nvSpPr>
        <p:spPr>
          <a:xfrm>
            <a:off x="6815605" y="3062035"/>
            <a:ext cx="4131503" cy="177959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2"/>
              </a:buClr>
              <a:buSzPts val="2000"/>
              <a:buFont typeface="Lato"/>
              <a:buNone/>
            </a:pPr>
            <a:r>
              <a:rPr lang="en-US" sz="2000" b="1" i="0" u="none" strike="noStrike" cap="none">
                <a:solidFill>
                  <a:schemeClr val="dk2"/>
                </a:solidFill>
                <a:latin typeface="Lato"/>
                <a:ea typeface="Lato"/>
                <a:cs typeface="Lato"/>
                <a:sym typeface="Lato"/>
              </a:rPr>
              <a:t>Follow AVI on LinkedIn &amp; Twitter:</a:t>
            </a:r>
            <a:endParaRPr/>
          </a:p>
          <a:p>
            <a:pPr marL="914400" marR="0" lvl="2" indent="0" algn="l" rtl="0">
              <a:lnSpc>
                <a:spcPct val="110000"/>
              </a:lnSpc>
              <a:spcBef>
                <a:spcPts val="1200"/>
              </a:spcBef>
              <a:spcAft>
                <a:spcPts val="0"/>
              </a:spcAft>
              <a:buClr>
                <a:schemeClr val="dk2"/>
              </a:buClr>
              <a:buSzPts val="1800"/>
              <a:buFont typeface="Lato"/>
              <a:buNone/>
            </a:pPr>
            <a:r>
              <a:rPr lang="en-US" sz="1800" b="0" i="0" u="none" strike="noStrike" cap="none">
                <a:solidFill>
                  <a:schemeClr val="dk2"/>
                </a:solidFill>
                <a:latin typeface="Lato"/>
                <a:ea typeface="Lato"/>
                <a:cs typeface="Lato"/>
                <a:sym typeface="Lato"/>
              </a:rPr>
              <a:t>@avinformatics </a:t>
            </a:r>
            <a:endParaRPr sz="700" b="0" i="0" u="none" strike="noStrike" cap="none">
              <a:solidFill>
                <a:schemeClr val="dk2"/>
              </a:solidFill>
              <a:latin typeface="Lato"/>
              <a:ea typeface="Lato"/>
              <a:cs typeface="Lato"/>
              <a:sym typeface="Lato"/>
            </a:endParaRPr>
          </a:p>
          <a:p>
            <a:pPr marL="914400" marR="0" lvl="2" indent="0" algn="l" rtl="0">
              <a:lnSpc>
                <a:spcPct val="110000"/>
              </a:lnSpc>
              <a:spcBef>
                <a:spcPts val="1200"/>
              </a:spcBef>
              <a:spcAft>
                <a:spcPts val="0"/>
              </a:spcAft>
              <a:buClr>
                <a:schemeClr val="dk2"/>
              </a:buClr>
              <a:buSzPts val="1800"/>
              <a:buFont typeface="Lato"/>
              <a:buNone/>
            </a:pPr>
            <a:r>
              <a:rPr lang="en-US" sz="1800" b="0" i="0" u="none" strike="noStrike" cap="none">
                <a:solidFill>
                  <a:schemeClr val="dk2"/>
                </a:solidFill>
                <a:latin typeface="Lato"/>
                <a:ea typeface="Lato"/>
                <a:cs typeface="Lato"/>
                <a:sym typeface="Lato"/>
              </a:rPr>
              <a:t>#Talbot21</a:t>
            </a:r>
            <a:endParaRPr/>
          </a:p>
          <a:p>
            <a:pPr marL="914400" marR="0" lvl="2" indent="0" algn="l" rtl="0">
              <a:lnSpc>
                <a:spcPct val="110000"/>
              </a:lnSpc>
              <a:spcBef>
                <a:spcPts val="1200"/>
              </a:spcBef>
              <a:spcAft>
                <a:spcPts val="0"/>
              </a:spcAft>
              <a:buClr>
                <a:schemeClr val="dk2"/>
              </a:buClr>
              <a:buSzPts val="1800"/>
              <a:buFont typeface="Lato"/>
              <a:buNone/>
            </a:pPr>
            <a:r>
              <a:rPr lang="en-US" sz="1800" b="0" i="0" u="none" strike="noStrike" cap="none">
                <a:solidFill>
                  <a:schemeClr val="dk2"/>
                </a:solidFill>
                <a:latin typeface="Lato"/>
                <a:ea typeface="Lato"/>
                <a:cs typeface="Lato"/>
                <a:sym typeface="Lato"/>
              </a:rPr>
              <a:t>#BetterDataSavesPets</a:t>
            </a:r>
            <a:endParaRPr sz="2000" b="0" i="0" u="none" strike="noStrike" cap="none">
              <a:solidFill>
                <a:schemeClr val="dk2"/>
              </a:solidFill>
              <a:latin typeface="Lato"/>
              <a:ea typeface="Lato"/>
              <a:cs typeface="Lato"/>
              <a:sym typeface="Lato"/>
            </a:endParaRPr>
          </a:p>
        </p:txBody>
      </p:sp>
      <p:sp>
        <p:nvSpPr>
          <p:cNvPr id="23" name="Google Shape;23;p3"/>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i="0" u="none" strike="noStrike" cap="none">
                <a:solidFill>
                  <a:srgbClr val="888888"/>
                </a:solidFill>
                <a:latin typeface="Lato"/>
                <a:ea typeface="Lato"/>
                <a:cs typeface="Lato"/>
                <a:sym typeface="Lato"/>
              </a:defRPr>
            </a:lvl1pPr>
            <a:lvl2pPr marL="0" lvl="1" indent="0" algn="r">
              <a:spcBef>
                <a:spcPts val="0"/>
              </a:spcBef>
              <a:buNone/>
              <a:defRPr sz="1100" b="0" i="0" u="none" strike="noStrike" cap="none">
                <a:solidFill>
                  <a:srgbClr val="888888"/>
                </a:solidFill>
                <a:latin typeface="Lato"/>
                <a:ea typeface="Lato"/>
                <a:cs typeface="Lato"/>
                <a:sym typeface="Lato"/>
              </a:defRPr>
            </a:lvl2pPr>
            <a:lvl3pPr marL="0" lvl="2" indent="0" algn="r">
              <a:spcBef>
                <a:spcPts val="0"/>
              </a:spcBef>
              <a:buNone/>
              <a:defRPr sz="1100" b="0" i="0" u="none" strike="noStrike" cap="none">
                <a:solidFill>
                  <a:srgbClr val="888888"/>
                </a:solidFill>
                <a:latin typeface="Lato"/>
                <a:ea typeface="Lato"/>
                <a:cs typeface="Lato"/>
                <a:sym typeface="Lato"/>
              </a:defRPr>
            </a:lvl3pPr>
            <a:lvl4pPr marL="0" lvl="3" indent="0" algn="r">
              <a:spcBef>
                <a:spcPts val="0"/>
              </a:spcBef>
              <a:buNone/>
              <a:defRPr sz="1100" b="0" i="0" u="none" strike="noStrike" cap="none">
                <a:solidFill>
                  <a:srgbClr val="888888"/>
                </a:solidFill>
                <a:latin typeface="Lato"/>
                <a:ea typeface="Lato"/>
                <a:cs typeface="Lato"/>
                <a:sym typeface="Lato"/>
              </a:defRPr>
            </a:lvl4pPr>
            <a:lvl5pPr marL="0" lvl="4" indent="0" algn="r">
              <a:spcBef>
                <a:spcPts val="0"/>
              </a:spcBef>
              <a:buNone/>
              <a:defRPr sz="1100" b="0" i="0" u="none" strike="noStrike" cap="none">
                <a:solidFill>
                  <a:srgbClr val="888888"/>
                </a:solidFill>
                <a:latin typeface="Lato"/>
                <a:ea typeface="Lato"/>
                <a:cs typeface="Lato"/>
                <a:sym typeface="Lato"/>
              </a:defRPr>
            </a:lvl5pPr>
            <a:lvl6pPr marL="0" lvl="5" indent="0" algn="r">
              <a:spcBef>
                <a:spcPts val="0"/>
              </a:spcBef>
              <a:buNone/>
              <a:defRPr sz="1100" b="0" i="0" u="none" strike="noStrike" cap="none">
                <a:solidFill>
                  <a:srgbClr val="888888"/>
                </a:solidFill>
                <a:latin typeface="Lato"/>
                <a:ea typeface="Lato"/>
                <a:cs typeface="Lato"/>
                <a:sym typeface="Lato"/>
              </a:defRPr>
            </a:lvl6pPr>
            <a:lvl7pPr marL="0" lvl="6" indent="0" algn="r">
              <a:spcBef>
                <a:spcPts val="0"/>
              </a:spcBef>
              <a:buNone/>
              <a:defRPr sz="1100" b="0" i="0" u="none" strike="noStrike" cap="none">
                <a:solidFill>
                  <a:srgbClr val="888888"/>
                </a:solidFill>
                <a:latin typeface="Lato"/>
                <a:ea typeface="Lato"/>
                <a:cs typeface="Lato"/>
                <a:sym typeface="Lato"/>
              </a:defRPr>
            </a:lvl7pPr>
            <a:lvl8pPr marL="0" lvl="7" indent="0" algn="r">
              <a:spcBef>
                <a:spcPts val="0"/>
              </a:spcBef>
              <a:buNone/>
              <a:defRPr sz="1100" b="0" i="0" u="none" strike="noStrike" cap="none">
                <a:solidFill>
                  <a:srgbClr val="888888"/>
                </a:solidFill>
                <a:latin typeface="Lato"/>
                <a:ea typeface="Lato"/>
                <a:cs typeface="Lato"/>
                <a:sym typeface="Lato"/>
              </a:defRPr>
            </a:lvl8pPr>
            <a:lvl9pPr marL="0" lvl="8" indent="0" algn="r">
              <a:spcBef>
                <a:spcPts val="0"/>
              </a:spcBef>
              <a:buNone/>
              <a:defRPr sz="11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grpSp>
        <p:nvGrpSpPr>
          <p:cNvPr id="24" name="Google Shape;24;p3"/>
          <p:cNvGrpSpPr/>
          <p:nvPr/>
        </p:nvGrpSpPr>
        <p:grpSpPr>
          <a:xfrm>
            <a:off x="7034851" y="4319184"/>
            <a:ext cx="594955" cy="594955"/>
            <a:chOff x="5948856" y="4030716"/>
            <a:chExt cx="914400" cy="914400"/>
          </a:xfrm>
        </p:grpSpPr>
        <p:sp>
          <p:nvSpPr>
            <p:cNvPr id="25" name="Google Shape;25;p3"/>
            <p:cNvSpPr/>
            <p:nvPr/>
          </p:nvSpPr>
          <p:spPr>
            <a:xfrm>
              <a:off x="5948856" y="4030716"/>
              <a:ext cx="914400" cy="914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ato"/>
                <a:ea typeface="Lato"/>
                <a:cs typeface="Lato"/>
                <a:sym typeface="Lato"/>
              </a:endParaRPr>
            </a:p>
          </p:txBody>
        </p:sp>
        <p:pic>
          <p:nvPicPr>
            <p:cNvPr id="26" name="Google Shape;26;p3"/>
            <p:cNvPicPr preferRelativeResize="0"/>
            <p:nvPr/>
          </p:nvPicPr>
          <p:blipFill rotWithShape="1">
            <a:blip r:embed="rId2">
              <a:alphaModFix/>
            </a:blip>
            <a:srcRect/>
            <a:stretch/>
          </p:blipFill>
          <p:spPr>
            <a:xfrm>
              <a:off x="6139356" y="4223055"/>
              <a:ext cx="640080" cy="529722"/>
            </a:xfrm>
            <a:prstGeom prst="rect">
              <a:avLst/>
            </a:prstGeom>
            <a:noFill/>
            <a:ln>
              <a:noFill/>
            </a:ln>
          </p:spPr>
        </p:pic>
      </p:grpSp>
      <p:grpSp>
        <p:nvGrpSpPr>
          <p:cNvPr id="27" name="Google Shape;27;p3"/>
          <p:cNvGrpSpPr/>
          <p:nvPr/>
        </p:nvGrpSpPr>
        <p:grpSpPr>
          <a:xfrm>
            <a:off x="7034852" y="3582927"/>
            <a:ext cx="594955" cy="594955"/>
            <a:chOff x="7668459" y="4752776"/>
            <a:chExt cx="914400" cy="914400"/>
          </a:xfrm>
        </p:grpSpPr>
        <p:sp>
          <p:nvSpPr>
            <p:cNvPr id="28" name="Google Shape;28;p3"/>
            <p:cNvSpPr/>
            <p:nvPr/>
          </p:nvSpPr>
          <p:spPr>
            <a:xfrm>
              <a:off x="7668459" y="4752776"/>
              <a:ext cx="914400" cy="914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ato"/>
                <a:ea typeface="Lato"/>
                <a:cs typeface="Lato"/>
                <a:sym typeface="Lato"/>
              </a:endParaRPr>
            </a:p>
          </p:txBody>
        </p:sp>
        <p:pic>
          <p:nvPicPr>
            <p:cNvPr id="29" name="Google Shape;29;p3" descr="A close up of a logo&#10;&#10;Description automatically generated"/>
            <p:cNvPicPr preferRelativeResize="0"/>
            <p:nvPr/>
          </p:nvPicPr>
          <p:blipFill rotWithShape="1">
            <a:blip r:embed="rId3">
              <a:alphaModFix/>
            </a:blip>
            <a:srcRect/>
            <a:stretch/>
          </p:blipFill>
          <p:spPr>
            <a:xfrm>
              <a:off x="7805619" y="4969946"/>
              <a:ext cx="640080" cy="480060"/>
            </a:xfrm>
            <a:prstGeom prst="rect">
              <a:avLst/>
            </a:prstGeom>
            <a:noFill/>
            <a:ln>
              <a:noFill/>
            </a:ln>
          </p:spPr>
        </p:pic>
      </p:grpSp>
      <p:pic>
        <p:nvPicPr>
          <p:cNvPr id="30" name="Google Shape;30;p3" descr="A cat sitting on top of each other&#10;&#10;Description automatically generated"/>
          <p:cNvPicPr preferRelativeResize="0"/>
          <p:nvPr/>
        </p:nvPicPr>
        <p:blipFill rotWithShape="1">
          <a:blip r:embed="rId4">
            <a:alphaModFix/>
          </a:blip>
          <a:srcRect t="4433" b="12801"/>
          <a:stretch/>
        </p:blipFill>
        <p:spPr>
          <a:xfrm>
            <a:off x="7165711" y="1020370"/>
            <a:ext cx="3431292" cy="1596581"/>
          </a:xfrm>
          <a:prstGeom prst="rect">
            <a:avLst/>
          </a:prstGeom>
          <a:noFill/>
          <a:ln>
            <a:noFill/>
          </a:ln>
        </p:spPr>
      </p:pic>
      <p:pic>
        <p:nvPicPr>
          <p:cNvPr id="31" name="Google Shape;31;p3" descr="A close up of a sign&#10;&#10;Description automatically generated"/>
          <p:cNvPicPr preferRelativeResize="0"/>
          <p:nvPr/>
        </p:nvPicPr>
        <p:blipFill rotWithShape="1">
          <a:blip r:embed="rId5">
            <a:alphaModFix/>
          </a:blip>
          <a:srcRect/>
          <a:stretch/>
        </p:blipFill>
        <p:spPr>
          <a:xfrm>
            <a:off x="1244891" y="1474917"/>
            <a:ext cx="4051300" cy="977900"/>
          </a:xfrm>
          <a:prstGeom prst="rect">
            <a:avLst/>
          </a:prstGeom>
          <a:noFill/>
          <a:ln>
            <a:noFill/>
          </a:ln>
        </p:spPr>
      </p:pic>
      <p:cxnSp>
        <p:nvCxnSpPr>
          <p:cNvPr id="32" name="Google Shape;32;p3"/>
          <p:cNvCxnSpPr/>
          <p:nvPr/>
        </p:nvCxnSpPr>
        <p:spPr>
          <a:xfrm>
            <a:off x="790997" y="2758253"/>
            <a:ext cx="4740812" cy="0"/>
          </a:xfrm>
          <a:prstGeom prst="straightConnector1">
            <a:avLst/>
          </a:prstGeom>
          <a:noFill/>
          <a:ln w="28575" cap="flat" cmpd="sng">
            <a:solidFill>
              <a:schemeClr val="dk2"/>
            </a:solidFill>
            <a:prstDash val="solid"/>
            <a:miter lim="800000"/>
            <a:headEnd type="none" w="sm" len="sm"/>
            <a:tailEnd type="none" w="sm" len="sm"/>
          </a:ln>
        </p:spPr>
      </p:cxnSp>
      <p:cxnSp>
        <p:nvCxnSpPr>
          <p:cNvPr id="33" name="Google Shape;33;p3"/>
          <p:cNvCxnSpPr/>
          <p:nvPr/>
        </p:nvCxnSpPr>
        <p:spPr>
          <a:xfrm>
            <a:off x="6510952" y="2758253"/>
            <a:ext cx="4740812" cy="0"/>
          </a:xfrm>
          <a:prstGeom prst="straightConnector1">
            <a:avLst/>
          </a:prstGeom>
          <a:noFill/>
          <a:ln w="28575" cap="flat" cmpd="sng">
            <a:solidFill>
              <a:schemeClr val="dk2"/>
            </a:solidFill>
            <a:prstDash val="solid"/>
            <a:miter lim="800000"/>
            <a:headEnd type="none" w="sm" len="sm"/>
            <a:tailEnd type="none" w="sm" len="sm"/>
          </a:ln>
        </p:spPr>
      </p:cxnSp>
      <p:sp>
        <p:nvSpPr>
          <p:cNvPr id="34" name="Google Shape;34;p3"/>
          <p:cNvSpPr/>
          <p:nvPr/>
        </p:nvSpPr>
        <p:spPr>
          <a:xfrm>
            <a:off x="1095652" y="3062035"/>
            <a:ext cx="4131502" cy="178888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2"/>
              </a:buClr>
              <a:buSzPts val="2000"/>
              <a:buFont typeface="Arial"/>
              <a:buNone/>
            </a:pPr>
            <a:r>
              <a:rPr lang="en-US" sz="2000" b="1" i="0" u="none" strike="noStrike" cap="none">
                <a:solidFill>
                  <a:schemeClr val="dk2"/>
                </a:solidFill>
                <a:latin typeface="Lato"/>
                <a:ea typeface="Lato"/>
                <a:cs typeface="Lato"/>
                <a:sym typeface="Lato"/>
              </a:rPr>
              <a:t>Education Opportunities:</a:t>
            </a:r>
            <a:endParaRPr/>
          </a:p>
          <a:p>
            <a:pPr marL="914400" marR="0" lvl="2" indent="0" algn="l" rtl="0">
              <a:lnSpc>
                <a:spcPct val="110000"/>
              </a:lnSpc>
              <a:spcBef>
                <a:spcPts val="1200"/>
              </a:spcBef>
              <a:spcAft>
                <a:spcPts val="0"/>
              </a:spcAft>
              <a:buClr>
                <a:schemeClr val="dk2"/>
              </a:buClr>
              <a:buSzPts val="1800"/>
              <a:buFont typeface="Arial"/>
              <a:buNone/>
            </a:pPr>
            <a:r>
              <a:rPr lang="en-US" sz="1800" b="0" i="0" u="none" strike="noStrike" cap="none">
                <a:solidFill>
                  <a:schemeClr val="dk2"/>
                </a:solidFill>
                <a:latin typeface="Lato"/>
                <a:ea typeface="Lato"/>
                <a:cs typeface="Lato"/>
                <a:sym typeface="Lato"/>
              </a:rPr>
              <a:t>Annual Talbot Symposium</a:t>
            </a:r>
            <a:endParaRPr/>
          </a:p>
          <a:p>
            <a:pPr marL="914400" marR="0" lvl="2" indent="0" algn="l" rtl="0">
              <a:lnSpc>
                <a:spcPct val="110000"/>
              </a:lnSpc>
              <a:spcBef>
                <a:spcPts val="1200"/>
              </a:spcBef>
              <a:spcAft>
                <a:spcPts val="0"/>
              </a:spcAft>
              <a:buClr>
                <a:schemeClr val="dk2"/>
              </a:buClr>
              <a:buSzPts val="1800"/>
              <a:buFont typeface="Arial"/>
              <a:buNone/>
            </a:pPr>
            <a:r>
              <a:rPr lang="en-US" sz="1800" b="0" i="0" u="none" strike="noStrike" cap="none">
                <a:solidFill>
                  <a:schemeClr val="dk2"/>
                </a:solidFill>
                <a:latin typeface="Lato"/>
                <a:ea typeface="Lato"/>
                <a:cs typeface="Lato"/>
                <a:sym typeface="Lato"/>
              </a:rPr>
              <a:t>VMX 2021</a:t>
            </a:r>
            <a:endParaRPr/>
          </a:p>
          <a:p>
            <a:pPr marL="914400" marR="0" lvl="2" indent="0" algn="l" rtl="0">
              <a:lnSpc>
                <a:spcPct val="110000"/>
              </a:lnSpc>
              <a:spcBef>
                <a:spcPts val="1200"/>
              </a:spcBef>
              <a:spcAft>
                <a:spcPts val="0"/>
              </a:spcAft>
              <a:buClr>
                <a:schemeClr val="dk2"/>
              </a:buClr>
              <a:buSzPts val="1800"/>
              <a:buFont typeface="Arial"/>
              <a:buNone/>
            </a:pPr>
            <a:r>
              <a:rPr lang="en-US" sz="1800" b="0" i="0" u="none" strike="noStrike" cap="none">
                <a:solidFill>
                  <a:schemeClr val="dk2"/>
                </a:solidFill>
                <a:latin typeface="Lato"/>
                <a:ea typeface="Lato"/>
                <a:cs typeface="Lato"/>
                <a:sym typeface="Lato"/>
              </a:rPr>
              <a:t>Virtual Education, TBA</a:t>
            </a:r>
            <a:endParaRPr sz="1800" b="0" i="0" u="none" strike="noStrike" cap="none">
              <a:solidFill>
                <a:schemeClr val="dk2"/>
              </a:solidFill>
              <a:latin typeface="Calibri"/>
              <a:ea typeface="Calibri"/>
              <a:cs typeface="Calibri"/>
              <a:sym typeface="Calibri"/>
            </a:endParaRPr>
          </a:p>
        </p:txBody>
      </p:sp>
      <p:grpSp>
        <p:nvGrpSpPr>
          <p:cNvPr id="35" name="Google Shape;35;p3"/>
          <p:cNvGrpSpPr/>
          <p:nvPr/>
        </p:nvGrpSpPr>
        <p:grpSpPr>
          <a:xfrm>
            <a:off x="1244891" y="3849375"/>
            <a:ext cx="594955" cy="594955"/>
            <a:chOff x="798174" y="4281084"/>
            <a:chExt cx="594955" cy="594955"/>
          </a:xfrm>
        </p:grpSpPr>
        <p:sp>
          <p:nvSpPr>
            <p:cNvPr id="36" name="Google Shape;36;p3"/>
            <p:cNvSpPr/>
            <p:nvPr/>
          </p:nvSpPr>
          <p:spPr>
            <a:xfrm>
              <a:off x="798174" y="4281084"/>
              <a:ext cx="594955" cy="594955"/>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ato"/>
                <a:ea typeface="Lato"/>
                <a:cs typeface="Lato"/>
                <a:sym typeface="Lato"/>
              </a:endParaRPr>
            </a:p>
          </p:txBody>
        </p:sp>
        <p:pic>
          <p:nvPicPr>
            <p:cNvPr id="37" name="Google Shape;37;p3" descr="Classroom"/>
            <p:cNvPicPr preferRelativeResize="0"/>
            <p:nvPr/>
          </p:nvPicPr>
          <p:blipFill rotWithShape="1">
            <a:blip r:embed="rId6">
              <a:alphaModFix/>
            </a:blip>
            <a:srcRect/>
            <a:stretch/>
          </p:blipFill>
          <p:spPr>
            <a:xfrm>
              <a:off x="867051" y="4349961"/>
              <a:ext cx="457200" cy="45720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8"/>
        <p:cNvGrpSpPr/>
        <p:nvPr/>
      </p:nvGrpSpPr>
      <p:grpSpPr>
        <a:xfrm>
          <a:off x="0" y="0"/>
          <a:ext cx="0" cy="0"/>
          <a:chOff x="0" y="0"/>
          <a:chExt cx="0" cy="0"/>
        </a:xfrm>
      </p:grpSpPr>
      <p:sp>
        <p:nvSpPr>
          <p:cNvPr id="39" name="Google Shape;39;p4"/>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6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110000"/>
              </a:lnSpc>
              <a:spcBef>
                <a:spcPts val="6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110000"/>
              </a:lnSpc>
              <a:spcBef>
                <a:spcPts val="60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110000"/>
              </a:lnSpc>
              <a:spcBef>
                <a:spcPts val="60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type="title">
  <p:cSld name="TITLE">
    <p:spTree>
      <p:nvGrpSpPr>
        <p:cNvPr id="1" name="Shape 40"/>
        <p:cNvGrpSpPr/>
        <p:nvPr/>
      </p:nvGrpSpPr>
      <p:grpSpPr>
        <a:xfrm>
          <a:off x="0" y="0"/>
          <a:ext cx="0" cy="0"/>
          <a:chOff x="0" y="0"/>
          <a:chExt cx="0" cy="0"/>
        </a:xfrm>
      </p:grpSpPr>
      <p:sp>
        <p:nvSpPr>
          <p:cNvPr id="41" name="Google Shape;41;p5"/>
          <p:cNvSpPr txBox="1">
            <a:spLocks noGrp="1"/>
          </p:cNvSpPr>
          <p:nvPr>
            <p:ph type="ctrTitle"/>
          </p:nvPr>
        </p:nvSpPr>
        <p:spPr>
          <a:xfrm>
            <a:off x="3361038" y="1097799"/>
            <a:ext cx="8330513"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Lato"/>
              <a:buNone/>
              <a:defRPr sz="4800">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subTitle" idx="1"/>
          </p:nvPr>
        </p:nvSpPr>
        <p:spPr>
          <a:xfrm>
            <a:off x="3361038" y="3577474"/>
            <a:ext cx="8330513"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600"/>
              </a:spcBef>
              <a:spcAft>
                <a:spcPts val="0"/>
              </a:spcAft>
              <a:buClr>
                <a:schemeClr val="dk1"/>
              </a:buClr>
              <a:buSzPts val="2400"/>
              <a:buNone/>
              <a:defRPr sz="2400">
                <a:latin typeface="Lato"/>
                <a:ea typeface="Lato"/>
                <a:cs typeface="Lato"/>
                <a:sym typeface="Lato"/>
              </a:defRPr>
            </a:lvl1pPr>
            <a:lvl2pPr lvl="1" algn="ctr">
              <a:lnSpc>
                <a:spcPct val="110000"/>
              </a:lnSpc>
              <a:spcBef>
                <a:spcPts val="600"/>
              </a:spcBef>
              <a:spcAft>
                <a:spcPts val="0"/>
              </a:spcAft>
              <a:buClr>
                <a:schemeClr val="dk1"/>
              </a:buClr>
              <a:buSzPts val="2000"/>
              <a:buNone/>
              <a:defRPr sz="2000"/>
            </a:lvl2pPr>
            <a:lvl3pPr lvl="2" algn="ctr">
              <a:lnSpc>
                <a:spcPct val="110000"/>
              </a:lnSpc>
              <a:spcBef>
                <a:spcPts val="600"/>
              </a:spcBef>
              <a:spcAft>
                <a:spcPts val="0"/>
              </a:spcAft>
              <a:buClr>
                <a:schemeClr val="dk1"/>
              </a:buClr>
              <a:buSzPts val="1800"/>
              <a:buNone/>
              <a:defRPr sz="1800"/>
            </a:lvl3pPr>
            <a:lvl4pPr lvl="3" algn="ctr">
              <a:lnSpc>
                <a:spcPct val="110000"/>
              </a:lnSpc>
              <a:spcBef>
                <a:spcPts val="600"/>
              </a:spcBef>
              <a:spcAft>
                <a:spcPts val="0"/>
              </a:spcAft>
              <a:buClr>
                <a:schemeClr val="dk1"/>
              </a:buClr>
              <a:buSzPts val="1600"/>
              <a:buNone/>
              <a:defRPr sz="1600"/>
            </a:lvl4pPr>
            <a:lvl5pPr lvl="4" algn="ctr">
              <a:lnSpc>
                <a:spcPct val="11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5"/>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i="0" u="none" strike="noStrike" cap="none">
                <a:solidFill>
                  <a:srgbClr val="888888"/>
                </a:solidFill>
                <a:latin typeface="Lato"/>
                <a:ea typeface="Lato"/>
                <a:cs typeface="Lato"/>
                <a:sym typeface="Lato"/>
              </a:defRPr>
            </a:lvl1pPr>
            <a:lvl2pPr marL="0" lvl="1" indent="0" algn="r">
              <a:spcBef>
                <a:spcPts val="0"/>
              </a:spcBef>
              <a:buNone/>
              <a:defRPr sz="1100" b="0" i="0" u="none" strike="noStrike" cap="none">
                <a:solidFill>
                  <a:srgbClr val="888888"/>
                </a:solidFill>
                <a:latin typeface="Lato"/>
                <a:ea typeface="Lato"/>
                <a:cs typeface="Lato"/>
                <a:sym typeface="Lato"/>
              </a:defRPr>
            </a:lvl2pPr>
            <a:lvl3pPr marL="0" lvl="2" indent="0" algn="r">
              <a:spcBef>
                <a:spcPts val="0"/>
              </a:spcBef>
              <a:buNone/>
              <a:defRPr sz="1100" b="0" i="0" u="none" strike="noStrike" cap="none">
                <a:solidFill>
                  <a:srgbClr val="888888"/>
                </a:solidFill>
                <a:latin typeface="Lato"/>
                <a:ea typeface="Lato"/>
                <a:cs typeface="Lato"/>
                <a:sym typeface="Lato"/>
              </a:defRPr>
            </a:lvl3pPr>
            <a:lvl4pPr marL="0" lvl="3" indent="0" algn="r">
              <a:spcBef>
                <a:spcPts val="0"/>
              </a:spcBef>
              <a:buNone/>
              <a:defRPr sz="1100" b="0" i="0" u="none" strike="noStrike" cap="none">
                <a:solidFill>
                  <a:srgbClr val="888888"/>
                </a:solidFill>
                <a:latin typeface="Lato"/>
                <a:ea typeface="Lato"/>
                <a:cs typeface="Lato"/>
                <a:sym typeface="Lato"/>
              </a:defRPr>
            </a:lvl4pPr>
            <a:lvl5pPr marL="0" lvl="4" indent="0" algn="r">
              <a:spcBef>
                <a:spcPts val="0"/>
              </a:spcBef>
              <a:buNone/>
              <a:defRPr sz="1100" b="0" i="0" u="none" strike="noStrike" cap="none">
                <a:solidFill>
                  <a:srgbClr val="888888"/>
                </a:solidFill>
                <a:latin typeface="Lato"/>
                <a:ea typeface="Lato"/>
                <a:cs typeface="Lato"/>
                <a:sym typeface="Lato"/>
              </a:defRPr>
            </a:lvl5pPr>
            <a:lvl6pPr marL="0" lvl="5" indent="0" algn="r">
              <a:spcBef>
                <a:spcPts val="0"/>
              </a:spcBef>
              <a:buNone/>
              <a:defRPr sz="1100" b="0" i="0" u="none" strike="noStrike" cap="none">
                <a:solidFill>
                  <a:srgbClr val="888888"/>
                </a:solidFill>
                <a:latin typeface="Lato"/>
                <a:ea typeface="Lato"/>
                <a:cs typeface="Lato"/>
                <a:sym typeface="Lato"/>
              </a:defRPr>
            </a:lvl6pPr>
            <a:lvl7pPr marL="0" lvl="6" indent="0" algn="r">
              <a:spcBef>
                <a:spcPts val="0"/>
              </a:spcBef>
              <a:buNone/>
              <a:defRPr sz="1100" b="0" i="0" u="none" strike="noStrike" cap="none">
                <a:solidFill>
                  <a:srgbClr val="888888"/>
                </a:solidFill>
                <a:latin typeface="Lato"/>
                <a:ea typeface="Lato"/>
                <a:cs typeface="Lato"/>
                <a:sym typeface="Lato"/>
              </a:defRPr>
            </a:lvl7pPr>
            <a:lvl8pPr marL="0" lvl="7" indent="0" algn="r">
              <a:spcBef>
                <a:spcPts val="0"/>
              </a:spcBef>
              <a:buNone/>
              <a:defRPr sz="1100" b="0" i="0" u="none" strike="noStrike" cap="none">
                <a:solidFill>
                  <a:srgbClr val="888888"/>
                </a:solidFill>
                <a:latin typeface="Lato"/>
                <a:ea typeface="Lato"/>
                <a:cs typeface="Lato"/>
                <a:sym typeface="Lato"/>
              </a:defRPr>
            </a:lvl8pPr>
            <a:lvl9pPr marL="0" lvl="8" indent="0" algn="r">
              <a:spcBef>
                <a:spcPts val="0"/>
              </a:spcBef>
              <a:buNone/>
              <a:defRPr sz="11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5" descr="Association for Veterinary Informatics Logo"/>
          <p:cNvPicPr preferRelativeResize="0"/>
          <p:nvPr/>
        </p:nvPicPr>
        <p:blipFill rotWithShape="1">
          <a:blip r:embed="rId2">
            <a:alphaModFix/>
          </a:blip>
          <a:srcRect/>
          <a:stretch/>
        </p:blipFill>
        <p:spPr>
          <a:xfrm>
            <a:off x="166818" y="1831890"/>
            <a:ext cx="3011960" cy="301196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5"/>
        <p:cNvGrpSpPr/>
        <p:nvPr/>
      </p:nvGrpSpPr>
      <p:grpSpPr>
        <a:xfrm>
          <a:off x="0" y="0"/>
          <a:ext cx="0" cy="0"/>
          <a:chOff x="0" y="0"/>
          <a:chExt cx="0" cy="0"/>
        </a:xfrm>
      </p:grpSpPr>
      <p:sp>
        <p:nvSpPr>
          <p:cNvPr id="46" name="Google Shape;4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Lato"/>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600"/>
              </a:spcBef>
              <a:spcAft>
                <a:spcPts val="0"/>
              </a:spcAft>
              <a:buClr>
                <a:schemeClr val="dk1"/>
              </a:buClr>
              <a:buSzPts val="2400"/>
              <a:buNone/>
              <a:defRPr sz="2400"/>
            </a:lvl1pPr>
            <a:lvl2pPr lvl="1" algn="ctr">
              <a:lnSpc>
                <a:spcPct val="110000"/>
              </a:lnSpc>
              <a:spcBef>
                <a:spcPts val="600"/>
              </a:spcBef>
              <a:spcAft>
                <a:spcPts val="0"/>
              </a:spcAft>
              <a:buClr>
                <a:schemeClr val="dk1"/>
              </a:buClr>
              <a:buSzPts val="2000"/>
              <a:buNone/>
              <a:defRPr sz="2000"/>
            </a:lvl2pPr>
            <a:lvl3pPr lvl="2" algn="ctr">
              <a:lnSpc>
                <a:spcPct val="110000"/>
              </a:lnSpc>
              <a:spcBef>
                <a:spcPts val="600"/>
              </a:spcBef>
              <a:spcAft>
                <a:spcPts val="0"/>
              </a:spcAft>
              <a:buClr>
                <a:schemeClr val="dk1"/>
              </a:buClr>
              <a:buSzPts val="1800"/>
              <a:buNone/>
              <a:defRPr sz="1800"/>
            </a:lvl3pPr>
            <a:lvl4pPr lvl="3" algn="ctr">
              <a:lnSpc>
                <a:spcPct val="110000"/>
              </a:lnSpc>
              <a:spcBef>
                <a:spcPts val="600"/>
              </a:spcBef>
              <a:spcAft>
                <a:spcPts val="0"/>
              </a:spcAft>
              <a:buClr>
                <a:schemeClr val="dk1"/>
              </a:buClr>
              <a:buSzPts val="1600"/>
              <a:buNone/>
              <a:defRPr sz="1600"/>
            </a:lvl4pPr>
            <a:lvl5pPr lvl="4" algn="ctr">
              <a:lnSpc>
                <a:spcPct val="11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8" name="Google Shape;48;p6"/>
          <p:cNvSpPr txBox="1">
            <a:spLocks noGrp="1"/>
          </p:cNvSpPr>
          <p:nvPr>
            <p:ph type="sldNum" idx="12"/>
          </p:nvPr>
        </p:nvSpPr>
        <p:spPr>
          <a:xfrm>
            <a:off x="10913206" y="6343993"/>
            <a:ext cx="779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6" descr="A picture containing drawing&#10;&#10;Description automatically generated"/>
          <p:cNvPicPr preferRelativeResize="0"/>
          <p:nvPr/>
        </p:nvPicPr>
        <p:blipFill rotWithShape="1">
          <a:blip r:embed="rId2">
            <a:alphaModFix/>
          </a:blip>
          <a:srcRect/>
          <a:stretch/>
        </p:blipFill>
        <p:spPr>
          <a:xfrm>
            <a:off x="225113" y="6183195"/>
            <a:ext cx="779440" cy="5426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0"/>
        <p:cNvGrpSpPr/>
        <p:nvPr/>
      </p:nvGrpSpPr>
      <p:grpSpPr>
        <a:xfrm>
          <a:off x="0" y="0"/>
          <a:ext cx="0" cy="0"/>
          <a:chOff x="0" y="0"/>
          <a:chExt cx="0" cy="0"/>
        </a:xfrm>
      </p:grpSpPr>
      <p:sp>
        <p:nvSpPr>
          <p:cNvPr id="51" name="Google Shape;51;p7"/>
          <p:cNvSpPr txBox="1">
            <a:spLocks noGrp="1"/>
          </p:cNvSpPr>
          <p:nvPr>
            <p:ph type="body" idx="1"/>
          </p:nvPr>
        </p:nvSpPr>
        <p:spPr>
          <a:xfrm>
            <a:off x="525293" y="1825625"/>
            <a:ext cx="1116735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600"/>
              </a:spcBef>
              <a:spcAft>
                <a:spcPts val="0"/>
              </a:spcAft>
              <a:buClr>
                <a:schemeClr val="dk1"/>
              </a:buClr>
              <a:buSzPts val="1800"/>
              <a:buChar char="•"/>
              <a:defRPr/>
            </a:lvl1pPr>
            <a:lvl2pPr marL="914400" lvl="1" indent="-342900" algn="l">
              <a:lnSpc>
                <a:spcPct val="110000"/>
              </a:lnSpc>
              <a:spcBef>
                <a:spcPts val="600"/>
              </a:spcBef>
              <a:spcAft>
                <a:spcPts val="0"/>
              </a:spcAft>
              <a:buClr>
                <a:schemeClr val="dk1"/>
              </a:buClr>
              <a:buSzPts val="1800"/>
              <a:buChar char="•"/>
              <a:defRPr/>
            </a:lvl2pPr>
            <a:lvl3pPr marL="1371600" lvl="2" indent="-342900" algn="l">
              <a:lnSpc>
                <a:spcPct val="110000"/>
              </a:lnSpc>
              <a:spcBef>
                <a:spcPts val="600"/>
              </a:spcBef>
              <a:spcAft>
                <a:spcPts val="0"/>
              </a:spcAft>
              <a:buClr>
                <a:schemeClr val="dk1"/>
              </a:buClr>
              <a:buSzPts val="1800"/>
              <a:buChar char="•"/>
              <a:defRPr/>
            </a:lvl3pPr>
            <a:lvl4pPr marL="1828800" lvl="3" indent="-342900" algn="l">
              <a:lnSpc>
                <a:spcPct val="110000"/>
              </a:lnSpc>
              <a:spcBef>
                <a:spcPts val="600"/>
              </a:spcBef>
              <a:spcAft>
                <a:spcPts val="0"/>
              </a:spcAft>
              <a:buClr>
                <a:schemeClr val="dk1"/>
              </a:buClr>
              <a:buSzPts val="1800"/>
              <a:buChar char="•"/>
              <a:defRPr/>
            </a:lvl4pPr>
            <a:lvl5pPr marL="2286000" lvl="4" indent="-342900" algn="l">
              <a:lnSpc>
                <a:spcPct val="11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7"/>
          <p:cNvSpPr txBox="1">
            <a:spLocks noGrp="1"/>
          </p:cNvSpPr>
          <p:nvPr>
            <p:ph type="title"/>
          </p:nvPr>
        </p:nvSpPr>
        <p:spPr>
          <a:xfrm>
            <a:off x="525293" y="333032"/>
            <a:ext cx="1116735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 name="Google Shape;54;p7" descr="A picture containing drawing&#10;&#10;Description automatically generated"/>
          <p:cNvPicPr preferRelativeResize="0"/>
          <p:nvPr/>
        </p:nvPicPr>
        <p:blipFill rotWithShape="1">
          <a:blip r:embed="rId2">
            <a:alphaModFix/>
          </a:blip>
          <a:srcRect/>
          <a:stretch/>
        </p:blipFill>
        <p:spPr>
          <a:xfrm>
            <a:off x="225113" y="6183195"/>
            <a:ext cx="779440" cy="5426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1850" y="1476273"/>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La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831850" y="4355998"/>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600"/>
              </a:spcBef>
              <a:spcAft>
                <a:spcPts val="0"/>
              </a:spcAft>
              <a:buClr>
                <a:srgbClr val="888888"/>
              </a:buClr>
              <a:buSzPts val="2400"/>
              <a:buNone/>
              <a:defRPr sz="2400">
                <a:solidFill>
                  <a:srgbClr val="888888"/>
                </a:solidFill>
              </a:defRPr>
            </a:lvl1pPr>
            <a:lvl2pPr marL="914400" lvl="1" indent="-228600" algn="l">
              <a:lnSpc>
                <a:spcPct val="110000"/>
              </a:lnSpc>
              <a:spcBef>
                <a:spcPts val="600"/>
              </a:spcBef>
              <a:spcAft>
                <a:spcPts val="0"/>
              </a:spcAft>
              <a:buClr>
                <a:srgbClr val="888888"/>
              </a:buClr>
              <a:buSzPts val="2000"/>
              <a:buNone/>
              <a:defRPr sz="2000">
                <a:solidFill>
                  <a:srgbClr val="888888"/>
                </a:solidFill>
              </a:defRPr>
            </a:lvl2pPr>
            <a:lvl3pPr marL="1371600" lvl="2" indent="-228600" algn="l">
              <a:lnSpc>
                <a:spcPct val="110000"/>
              </a:lnSpc>
              <a:spcBef>
                <a:spcPts val="600"/>
              </a:spcBef>
              <a:spcAft>
                <a:spcPts val="0"/>
              </a:spcAft>
              <a:buClr>
                <a:srgbClr val="888888"/>
              </a:buClr>
              <a:buSzPts val="1800"/>
              <a:buNone/>
              <a:defRPr sz="1800">
                <a:solidFill>
                  <a:srgbClr val="888888"/>
                </a:solidFill>
              </a:defRPr>
            </a:lvl3pPr>
            <a:lvl4pPr marL="1828800" lvl="3" indent="-228600" algn="l">
              <a:lnSpc>
                <a:spcPct val="110000"/>
              </a:lnSpc>
              <a:spcBef>
                <a:spcPts val="600"/>
              </a:spcBef>
              <a:spcAft>
                <a:spcPts val="0"/>
              </a:spcAft>
              <a:buClr>
                <a:srgbClr val="888888"/>
              </a:buClr>
              <a:buSzPts val="1600"/>
              <a:buNone/>
              <a:defRPr sz="1600">
                <a:solidFill>
                  <a:srgbClr val="888888"/>
                </a:solidFill>
              </a:defRPr>
            </a:lvl4pPr>
            <a:lvl5pPr marL="2286000" lvl="4" indent="-228600" algn="l">
              <a:lnSpc>
                <a:spcPct val="11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8"/>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8" descr="A picture containing drawing&#10;&#10;Description automatically generated"/>
          <p:cNvPicPr preferRelativeResize="0"/>
          <p:nvPr/>
        </p:nvPicPr>
        <p:blipFill rotWithShape="1">
          <a:blip r:embed="rId2">
            <a:alphaModFix/>
          </a:blip>
          <a:srcRect/>
          <a:stretch/>
        </p:blipFill>
        <p:spPr>
          <a:xfrm>
            <a:off x="225113" y="6183195"/>
            <a:ext cx="779440" cy="54264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0"/>
        <p:cNvGrpSpPr/>
        <p:nvPr/>
      </p:nvGrpSpPr>
      <p:grpSpPr>
        <a:xfrm>
          <a:off x="0" y="0"/>
          <a:ext cx="0" cy="0"/>
          <a:chOff x="0" y="0"/>
          <a:chExt cx="0" cy="0"/>
        </a:xfrm>
      </p:grpSpPr>
      <p:sp>
        <p:nvSpPr>
          <p:cNvPr id="61" name="Google Shape;61;p9"/>
          <p:cNvSpPr txBox="1">
            <a:spLocks noGrp="1"/>
          </p:cNvSpPr>
          <p:nvPr>
            <p:ph type="body" idx="1"/>
          </p:nvPr>
        </p:nvSpPr>
        <p:spPr>
          <a:xfrm>
            <a:off x="525293" y="1825625"/>
            <a:ext cx="5494507"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600"/>
              </a:spcBef>
              <a:spcAft>
                <a:spcPts val="0"/>
              </a:spcAft>
              <a:buClr>
                <a:schemeClr val="dk1"/>
              </a:buClr>
              <a:buSzPts val="1800"/>
              <a:buChar char="•"/>
              <a:defRPr/>
            </a:lvl1pPr>
            <a:lvl2pPr marL="914400" lvl="1" indent="-342900" algn="l">
              <a:lnSpc>
                <a:spcPct val="110000"/>
              </a:lnSpc>
              <a:spcBef>
                <a:spcPts val="600"/>
              </a:spcBef>
              <a:spcAft>
                <a:spcPts val="0"/>
              </a:spcAft>
              <a:buClr>
                <a:schemeClr val="dk1"/>
              </a:buClr>
              <a:buSzPts val="1800"/>
              <a:buChar char="•"/>
              <a:defRPr/>
            </a:lvl2pPr>
            <a:lvl3pPr marL="1371600" lvl="2" indent="-342900" algn="l">
              <a:lnSpc>
                <a:spcPct val="110000"/>
              </a:lnSpc>
              <a:spcBef>
                <a:spcPts val="600"/>
              </a:spcBef>
              <a:spcAft>
                <a:spcPts val="0"/>
              </a:spcAft>
              <a:buClr>
                <a:schemeClr val="dk1"/>
              </a:buClr>
              <a:buSzPts val="1800"/>
              <a:buChar char="•"/>
              <a:defRPr/>
            </a:lvl3pPr>
            <a:lvl4pPr marL="1828800" lvl="3" indent="-342900" algn="l">
              <a:lnSpc>
                <a:spcPct val="110000"/>
              </a:lnSpc>
              <a:spcBef>
                <a:spcPts val="600"/>
              </a:spcBef>
              <a:spcAft>
                <a:spcPts val="0"/>
              </a:spcAft>
              <a:buClr>
                <a:schemeClr val="dk1"/>
              </a:buClr>
              <a:buSzPts val="1800"/>
              <a:buChar char="•"/>
              <a:defRPr/>
            </a:lvl4pPr>
            <a:lvl5pPr marL="2286000" lvl="4" indent="-342900" algn="l">
              <a:lnSpc>
                <a:spcPct val="11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9"/>
          <p:cNvSpPr txBox="1">
            <a:spLocks noGrp="1"/>
          </p:cNvSpPr>
          <p:nvPr>
            <p:ph type="body" idx="2"/>
          </p:nvPr>
        </p:nvSpPr>
        <p:spPr>
          <a:xfrm>
            <a:off x="6172200" y="1825625"/>
            <a:ext cx="552044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600"/>
              </a:spcBef>
              <a:spcAft>
                <a:spcPts val="0"/>
              </a:spcAft>
              <a:buClr>
                <a:schemeClr val="dk1"/>
              </a:buClr>
              <a:buSzPts val="1800"/>
              <a:buChar char="•"/>
              <a:defRPr/>
            </a:lvl1pPr>
            <a:lvl2pPr marL="914400" lvl="1" indent="-342900" algn="l">
              <a:lnSpc>
                <a:spcPct val="110000"/>
              </a:lnSpc>
              <a:spcBef>
                <a:spcPts val="600"/>
              </a:spcBef>
              <a:spcAft>
                <a:spcPts val="0"/>
              </a:spcAft>
              <a:buClr>
                <a:schemeClr val="dk1"/>
              </a:buClr>
              <a:buSzPts val="1800"/>
              <a:buChar char="•"/>
              <a:defRPr/>
            </a:lvl2pPr>
            <a:lvl3pPr marL="1371600" lvl="2" indent="-342900" algn="l">
              <a:lnSpc>
                <a:spcPct val="110000"/>
              </a:lnSpc>
              <a:spcBef>
                <a:spcPts val="600"/>
              </a:spcBef>
              <a:spcAft>
                <a:spcPts val="0"/>
              </a:spcAft>
              <a:buClr>
                <a:schemeClr val="dk1"/>
              </a:buClr>
              <a:buSzPts val="1800"/>
              <a:buChar char="•"/>
              <a:defRPr/>
            </a:lvl3pPr>
            <a:lvl4pPr marL="1828800" lvl="3" indent="-342900" algn="l">
              <a:lnSpc>
                <a:spcPct val="110000"/>
              </a:lnSpc>
              <a:spcBef>
                <a:spcPts val="600"/>
              </a:spcBef>
              <a:spcAft>
                <a:spcPts val="0"/>
              </a:spcAft>
              <a:buClr>
                <a:schemeClr val="dk1"/>
              </a:buClr>
              <a:buSzPts val="1800"/>
              <a:buChar char="•"/>
              <a:defRPr/>
            </a:lvl4pPr>
            <a:lvl5pPr marL="2286000" lvl="4" indent="-342900" algn="l">
              <a:lnSpc>
                <a:spcPct val="11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9"/>
          <p:cNvSpPr txBox="1">
            <a:spLocks noGrp="1"/>
          </p:cNvSpPr>
          <p:nvPr>
            <p:ph type="title"/>
          </p:nvPr>
        </p:nvSpPr>
        <p:spPr>
          <a:xfrm>
            <a:off x="525293" y="333032"/>
            <a:ext cx="1116735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5" name="Google Shape;65;p9" descr="A picture containing drawing&#10;&#10;Description automatically generated"/>
          <p:cNvPicPr preferRelativeResize="0"/>
          <p:nvPr/>
        </p:nvPicPr>
        <p:blipFill rotWithShape="1">
          <a:blip r:embed="rId2">
            <a:alphaModFix/>
          </a:blip>
          <a:srcRect/>
          <a:stretch/>
        </p:blipFill>
        <p:spPr>
          <a:xfrm>
            <a:off x="225113" y="6183195"/>
            <a:ext cx="779440" cy="5426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525294" y="1741251"/>
            <a:ext cx="5472282" cy="763824"/>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600"/>
              </a:spcBef>
              <a:spcAft>
                <a:spcPts val="0"/>
              </a:spcAft>
              <a:buClr>
                <a:schemeClr val="dk1"/>
              </a:buClr>
              <a:buSzPts val="2400"/>
              <a:buNone/>
              <a:defRPr sz="2400" b="1"/>
            </a:lvl1pPr>
            <a:lvl2pPr marL="914400" lvl="1" indent="-228600" algn="l">
              <a:lnSpc>
                <a:spcPct val="110000"/>
              </a:lnSpc>
              <a:spcBef>
                <a:spcPts val="600"/>
              </a:spcBef>
              <a:spcAft>
                <a:spcPts val="0"/>
              </a:spcAft>
              <a:buClr>
                <a:schemeClr val="dk1"/>
              </a:buClr>
              <a:buSzPts val="2000"/>
              <a:buNone/>
              <a:defRPr sz="2000" b="1"/>
            </a:lvl2pPr>
            <a:lvl3pPr marL="1371600" lvl="2" indent="-228600" algn="l">
              <a:lnSpc>
                <a:spcPct val="110000"/>
              </a:lnSpc>
              <a:spcBef>
                <a:spcPts val="600"/>
              </a:spcBef>
              <a:spcAft>
                <a:spcPts val="0"/>
              </a:spcAft>
              <a:buClr>
                <a:schemeClr val="dk1"/>
              </a:buClr>
              <a:buSzPts val="1800"/>
              <a:buNone/>
              <a:defRPr sz="1800" b="1"/>
            </a:lvl3pPr>
            <a:lvl4pPr marL="1828800" lvl="3" indent="-228600" algn="l">
              <a:lnSpc>
                <a:spcPct val="110000"/>
              </a:lnSpc>
              <a:spcBef>
                <a:spcPts val="600"/>
              </a:spcBef>
              <a:spcAft>
                <a:spcPts val="0"/>
              </a:spcAft>
              <a:buClr>
                <a:schemeClr val="dk1"/>
              </a:buClr>
              <a:buSzPts val="1600"/>
              <a:buNone/>
              <a:defRPr sz="1600" b="1"/>
            </a:lvl4pPr>
            <a:lvl5pPr marL="2286000" lvl="4" indent="-228600" algn="l">
              <a:lnSpc>
                <a:spcPct val="110000"/>
              </a:lnSpc>
              <a:spcBef>
                <a:spcPts val="6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10"/>
          <p:cNvSpPr txBox="1">
            <a:spLocks noGrp="1"/>
          </p:cNvSpPr>
          <p:nvPr>
            <p:ph type="body" idx="2"/>
          </p:nvPr>
        </p:nvSpPr>
        <p:spPr>
          <a:xfrm>
            <a:off x="525294" y="2505075"/>
            <a:ext cx="5472282" cy="3584440"/>
          </a:xfrm>
          <a:prstGeom prst="rect">
            <a:avLst/>
          </a:prstGeom>
          <a:noFill/>
          <a:ln>
            <a:noFill/>
          </a:ln>
        </p:spPr>
        <p:txBody>
          <a:bodyPr spcFirstLastPara="1" wrap="square" lIns="91425" tIns="45700" rIns="91425" bIns="45700" anchor="t" anchorCtr="0">
            <a:normAutofit/>
          </a:bodyPr>
          <a:lstStyle>
            <a:lvl1pPr marL="457200" lvl="0" indent="-355600" algn="l">
              <a:lnSpc>
                <a:spcPct val="110000"/>
              </a:lnSpc>
              <a:spcBef>
                <a:spcPts val="600"/>
              </a:spcBef>
              <a:spcAft>
                <a:spcPts val="0"/>
              </a:spcAft>
              <a:buClr>
                <a:schemeClr val="dk1"/>
              </a:buClr>
              <a:buSzPts val="2000"/>
              <a:buChar char="•"/>
              <a:defRPr sz="2000"/>
            </a:lvl1pPr>
            <a:lvl2pPr marL="914400" lvl="1" indent="-342900" algn="l">
              <a:lnSpc>
                <a:spcPct val="110000"/>
              </a:lnSpc>
              <a:spcBef>
                <a:spcPts val="600"/>
              </a:spcBef>
              <a:spcAft>
                <a:spcPts val="0"/>
              </a:spcAft>
              <a:buClr>
                <a:schemeClr val="dk1"/>
              </a:buClr>
              <a:buSzPts val="1800"/>
              <a:buChar char="•"/>
              <a:defRPr sz="1800"/>
            </a:lvl2pPr>
            <a:lvl3pPr marL="1371600" lvl="2" indent="-330200" algn="l">
              <a:lnSpc>
                <a:spcPct val="110000"/>
              </a:lnSpc>
              <a:spcBef>
                <a:spcPts val="600"/>
              </a:spcBef>
              <a:spcAft>
                <a:spcPts val="0"/>
              </a:spcAft>
              <a:buClr>
                <a:schemeClr val="dk1"/>
              </a:buClr>
              <a:buSzPts val="1600"/>
              <a:buChar char="•"/>
              <a:defRPr sz="1600"/>
            </a:lvl3pPr>
            <a:lvl4pPr marL="1828800" lvl="3" indent="-317500" algn="l">
              <a:lnSpc>
                <a:spcPct val="110000"/>
              </a:lnSpc>
              <a:spcBef>
                <a:spcPts val="600"/>
              </a:spcBef>
              <a:spcAft>
                <a:spcPts val="0"/>
              </a:spcAft>
              <a:buClr>
                <a:schemeClr val="dk1"/>
              </a:buClr>
              <a:buSzPts val="1400"/>
              <a:buChar char="•"/>
              <a:defRPr sz="1400"/>
            </a:lvl4pPr>
            <a:lvl5pPr marL="2286000" lvl="4" indent="-317500" algn="l">
              <a:lnSpc>
                <a:spcPct val="110000"/>
              </a:lnSpc>
              <a:spcBef>
                <a:spcPts val="6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0"/>
          <p:cNvSpPr txBox="1">
            <a:spLocks noGrp="1"/>
          </p:cNvSpPr>
          <p:nvPr>
            <p:ph type="body" idx="3"/>
          </p:nvPr>
        </p:nvSpPr>
        <p:spPr>
          <a:xfrm>
            <a:off x="6172200" y="1741251"/>
            <a:ext cx="5520446" cy="763824"/>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600"/>
              </a:spcBef>
              <a:spcAft>
                <a:spcPts val="0"/>
              </a:spcAft>
              <a:buClr>
                <a:schemeClr val="dk1"/>
              </a:buClr>
              <a:buSzPts val="2400"/>
              <a:buNone/>
              <a:defRPr sz="2400" b="1"/>
            </a:lvl1pPr>
            <a:lvl2pPr marL="914400" lvl="1" indent="-228600" algn="l">
              <a:lnSpc>
                <a:spcPct val="110000"/>
              </a:lnSpc>
              <a:spcBef>
                <a:spcPts val="600"/>
              </a:spcBef>
              <a:spcAft>
                <a:spcPts val="0"/>
              </a:spcAft>
              <a:buClr>
                <a:schemeClr val="dk1"/>
              </a:buClr>
              <a:buSzPts val="2000"/>
              <a:buNone/>
              <a:defRPr sz="2000" b="1"/>
            </a:lvl2pPr>
            <a:lvl3pPr marL="1371600" lvl="2" indent="-228600" algn="l">
              <a:lnSpc>
                <a:spcPct val="110000"/>
              </a:lnSpc>
              <a:spcBef>
                <a:spcPts val="600"/>
              </a:spcBef>
              <a:spcAft>
                <a:spcPts val="0"/>
              </a:spcAft>
              <a:buClr>
                <a:schemeClr val="dk1"/>
              </a:buClr>
              <a:buSzPts val="1800"/>
              <a:buNone/>
              <a:defRPr sz="1800" b="1"/>
            </a:lvl3pPr>
            <a:lvl4pPr marL="1828800" lvl="3" indent="-228600" algn="l">
              <a:lnSpc>
                <a:spcPct val="110000"/>
              </a:lnSpc>
              <a:spcBef>
                <a:spcPts val="600"/>
              </a:spcBef>
              <a:spcAft>
                <a:spcPts val="0"/>
              </a:spcAft>
              <a:buClr>
                <a:schemeClr val="dk1"/>
              </a:buClr>
              <a:buSzPts val="1600"/>
              <a:buNone/>
              <a:defRPr sz="1600" b="1"/>
            </a:lvl4pPr>
            <a:lvl5pPr marL="2286000" lvl="4" indent="-228600" algn="l">
              <a:lnSpc>
                <a:spcPct val="110000"/>
              </a:lnSpc>
              <a:spcBef>
                <a:spcPts val="6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10"/>
          <p:cNvSpPr txBox="1">
            <a:spLocks noGrp="1"/>
          </p:cNvSpPr>
          <p:nvPr>
            <p:ph type="body" idx="4"/>
          </p:nvPr>
        </p:nvSpPr>
        <p:spPr>
          <a:xfrm>
            <a:off x="6172200" y="2505075"/>
            <a:ext cx="5520446" cy="3584440"/>
          </a:xfrm>
          <a:prstGeom prst="rect">
            <a:avLst/>
          </a:prstGeom>
          <a:noFill/>
          <a:ln>
            <a:noFill/>
          </a:ln>
        </p:spPr>
        <p:txBody>
          <a:bodyPr spcFirstLastPara="1" wrap="square" lIns="91425" tIns="45700" rIns="91425" bIns="45700" anchor="t" anchorCtr="0">
            <a:normAutofit/>
          </a:bodyPr>
          <a:lstStyle>
            <a:lvl1pPr marL="457200" lvl="0" indent="-355600" algn="l">
              <a:lnSpc>
                <a:spcPct val="110000"/>
              </a:lnSpc>
              <a:spcBef>
                <a:spcPts val="600"/>
              </a:spcBef>
              <a:spcAft>
                <a:spcPts val="0"/>
              </a:spcAft>
              <a:buClr>
                <a:schemeClr val="dk1"/>
              </a:buClr>
              <a:buSzPts val="2000"/>
              <a:buChar char="•"/>
              <a:defRPr sz="2000"/>
            </a:lvl1pPr>
            <a:lvl2pPr marL="914400" lvl="1" indent="-342900" algn="l">
              <a:lnSpc>
                <a:spcPct val="110000"/>
              </a:lnSpc>
              <a:spcBef>
                <a:spcPts val="600"/>
              </a:spcBef>
              <a:spcAft>
                <a:spcPts val="0"/>
              </a:spcAft>
              <a:buClr>
                <a:schemeClr val="dk1"/>
              </a:buClr>
              <a:buSzPts val="1800"/>
              <a:buChar char="•"/>
              <a:defRPr sz="1800"/>
            </a:lvl2pPr>
            <a:lvl3pPr marL="1371600" lvl="2" indent="-330200" algn="l">
              <a:lnSpc>
                <a:spcPct val="110000"/>
              </a:lnSpc>
              <a:spcBef>
                <a:spcPts val="600"/>
              </a:spcBef>
              <a:spcAft>
                <a:spcPts val="0"/>
              </a:spcAft>
              <a:buClr>
                <a:schemeClr val="dk1"/>
              </a:buClr>
              <a:buSzPts val="1600"/>
              <a:buChar char="•"/>
              <a:defRPr sz="1600"/>
            </a:lvl3pPr>
            <a:lvl4pPr marL="1828800" lvl="3" indent="-317500" algn="l">
              <a:lnSpc>
                <a:spcPct val="110000"/>
              </a:lnSpc>
              <a:spcBef>
                <a:spcPts val="600"/>
              </a:spcBef>
              <a:spcAft>
                <a:spcPts val="0"/>
              </a:spcAft>
              <a:buClr>
                <a:schemeClr val="dk1"/>
              </a:buClr>
              <a:buSzPts val="1400"/>
              <a:buChar char="•"/>
              <a:defRPr sz="1400"/>
            </a:lvl4pPr>
            <a:lvl5pPr marL="2286000" lvl="4" indent="-317500" algn="l">
              <a:lnSpc>
                <a:spcPct val="110000"/>
              </a:lnSpc>
              <a:spcBef>
                <a:spcPts val="6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0"/>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10"/>
          <p:cNvSpPr txBox="1">
            <a:spLocks noGrp="1"/>
          </p:cNvSpPr>
          <p:nvPr>
            <p:ph type="title"/>
          </p:nvPr>
        </p:nvSpPr>
        <p:spPr>
          <a:xfrm>
            <a:off x="525293" y="333032"/>
            <a:ext cx="1116735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3" name="Google Shape;73;p10" descr="A picture containing drawing&#10;&#10;Description automatically generated"/>
          <p:cNvPicPr preferRelativeResize="0"/>
          <p:nvPr/>
        </p:nvPicPr>
        <p:blipFill rotWithShape="1">
          <a:blip r:embed="rId2">
            <a:alphaModFix/>
          </a:blip>
          <a:srcRect/>
          <a:stretch/>
        </p:blipFill>
        <p:spPr>
          <a:xfrm>
            <a:off x="225113" y="6183195"/>
            <a:ext cx="779440" cy="5426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25293" y="333032"/>
            <a:ext cx="11167353"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Lato"/>
              <a:buNone/>
              <a:defRPr sz="32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25293" y="1825625"/>
            <a:ext cx="11167353"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10000"/>
              </a:lnSpc>
              <a:spcBef>
                <a:spcPts val="6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110000"/>
              </a:lnSpc>
              <a:spcBef>
                <a:spcPts val="6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110000"/>
              </a:lnSpc>
              <a:spcBef>
                <a:spcPts val="60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30200" algn="l" rtl="0">
              <a:lnSpc>
                <a:spcPct val="110000"/>
              </a:lnSpc>
              <a:spcBef>
                <a:spcPts val="60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888888"/>
                </a:solidFill>
                <a:latin typeface="Lato"/>
                <a:ea typeface="Lato"/>
                <a:cs typeface="Lato"/>
                <a:sym typeface="Lato"/>
              </a:defRPr>
            </a:lvl1pPr>
            <a:lvl2pPr marL="0" marR="0" lvl="1" indent="0" algn="r" rtl="0">
              <a:spcBef>
                <a:spcPts val="0"/>
              </a:spcBef>
              <a:buNone/>
              <a:defRPr sz="1100" b="0" i="0" u="none" strike="noStrike" cap="none">
                <a:solidFill>
                  <a:srgbClr val="888888"/>
                </a:solidFill>
                <a:latin typeface="Lato"/>
                <a:ea typeface="Lato"/>
                <a:cs typeface="Lato"/>
                <a:sym typeface="Lato"/>
              </a:defRPr>
            </a:lvl2pPr>
            <a:lvl3pPr marL="0" marR="0" lvl="2" indent="0" algn="r" rtl="0">
              <a:spcBef>
                <a:spcPts val="0"/>
              </a:spcBef>
              <a:buNone/>
              <a:defRPr sz="1100" b="0" i="0" u="none" strike="noStrike" cap="none">
                <a:solidFill>
                  <a:srgbClr val="888888"/>
                </a:solidFill>
                <a:latin typeface="Lato"/>
                <a:ea typeface="Lato"/>
                <a:cs typeface="Lato"/>
                <a:sym typeface="Lato"/>
              </a:defRPr>
            </a:lvl3pPr>
            <a:lvl4pPr marL="0" marR="0" lvl="3" indent="0" algn="r" rtl="0">
              <a:spcBef>
                <a:spcPts val="0"/>
              </a:spcBef>
              <a:buNone/>
              <a:defRPr sz="1100" b="0" i="0" u="none" strike="noStrike" cap="none">
                <a:solidFill>
                  <a:srgbClr val="888888"/>
                </a:solidFill>
                <a:latin typeface="Lato"/>
                <a:ea typeface="Lato"/>
                <a:cs typeface="Lato"/>
                <a:sym typeface="Lato"/>
              </a:defRPr>
            </a:lvl4pPr>
            <a:lvl5pPr marL="0" marR="0" lvl="4" indent="0" algn="r" rtl="0">
              <a:spcBef>
                <a:spcPts val="0"/>
              </a:spcBef>
              <a:buNone/>
              <a:defRPr sz="1100" b="0" i="0" u="none" strike="noStrike" cap="none">
                <a:solidFill>
                  <a:srgbClr val="888888"/>
                </a:solidFill>
                <a:latin typeface="Lato"/>
                <a:ea typeface="Lato"/>
                <a:cs typeface="Lato"/>
                <a:sym typeface="Lato"/>
              </a:defRPr>
            </a:lvl5pPr>
            <a:lvl6pPr marL="0" marR="0" lvl="5" indent="0" algn="r" rtl="0">
              <a:spcBef>
                <a:spcPts val="0"/>
              </a:spcBef>
              <a:buNone/>
              <a:defRPr sz="1100" b="0" i="0" u="none" strike="noStrike" cap="none">
                <a:solidFill>
                  <a:srgbClr val="888888"/>
                </a:solidFill>
                <a:latin typeface="Lato"/>
                <a:ea typeface="Lato"/>
                <a:cs typeface="Lato"/>
                <a:sym typeface="Lato"/>
              </a:defRPr>
            </a:lvl6pPr>
            <a:lvl7pPr marL="0" marR="0" lvl="6" indent="0" algn="r" rtl="0">
              <a:spcBef>
                <a:spcPts val="0"/>
              </a:spcBef>
              <a:buNone/>
              <a:defRPr sz="1100" b="0" i="0" u="none" strike="noStrike" cap="none">
                <a:solidFill>
                  <a:srgbClr val="888888"/>
                </a:solidFill>
                <a:latin typeface="Lato"/>
                <a:ea typeface="Lato"/>
                <a:cs typeface="Lato"/>
                <a:sym typeface="Lato"/>
              </a:defRPr>
            </a:lvl7pPr>
            <a:lvl8pPr marL="0" marR="0" lvl="7" indent="0" algn="r" rtl="0">
              <a:spcBef>
                <a:spcPts val="0"/>
              </a:spcBef>
              <a:buNone/>
              <a:defRPr sz="1100" b="0" i="0" u="none" strike="noStrike" cap="none">
                <a:solidFill>
                  <a:srgbClr val="888888"/>
                </a:solidFill>
                <a:latin typeface="Lato"/>
                <a:ea typeface="Lato"/>
                <a:cs typeface="Lato"/>
                <a:sym typeface="Lato"/>
              </a:defRPr>
            </a:lvl8pPr>
            <a:lvl9pPr marL="0" marR="0" lvl="8" indent="0" algn="r" rtl="0">
              <a:spcBef>
                <a:spcPts val="0"/>
              </a:spcBef>
              <a:buNone/>
              <a:defRPr sz="11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p:nvPr/>
        </p:nvSpPr>
        <p:spPr>
          <a:xfrm>
            <a:off x="1810966" y="6261913"/>
            <a:ext cx="85700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dk2"/>
                </a:solidFill>
                <a:latin typeface="Lato"/>
                <a:ea typeface="Lato"/>
                <a:cs typeface="Lato"/>
                <a:sym typeface="Lato"/>
              </a:rPr>
              <a:t>2021 Virtual Talbot </a:t>
            </a:r>
            <a:r>
              <a:rPr lang="en-US" sz="2000" b="0" i="0" u="none" strike="noStrike" cap="none">
                <a:solidFill>
                  <a:schemeClr val="accent2"/>
                </a:solidFill>
                <a:latin typeface="Lato"/>
                <a:ea typeface="Lato"/>
                <a:cs typeface="Lato"/>
                <a:sym typeface="Lato"/>
              </a:rPr>
              <a:t>Veterinary Informatics </a:t>
            </a:r>
            <a:r>
              <a:rPr lang="en-US" sz="2000" b="0" i="0" u="none" strike="noStrike" cap="none">
                <a:solidFill>
                  <a:schemeClr val="dk2"/>
                </a:solidFill>
                <a:latin typeface="Lato"/>
                <a:ea typeface="Lato"/>
                <a:cs typeface="Lato"/>
                <a:sym typeface="Lato"/>
              </a:rPr>
              <a:t>Symposium</a:t>
            </a:r>
            <a:endParaRPr/>
          </a:p>
          <a:p>
            <a:pPr marL="0" marR="0" lvl="0" indent="0" algn="ctr" rtl="0">
              <a:spcBef>
                <a:spcPts val="0"/>
              </a:spcBef>
              <a:spcAft>
                <a:spcPts val="0"/>
              </a:spcAft>
              <a:buNone/>
            </a:pPr>
            <a:r>
              <a:rPr lang="en-US" sz="1000" b="0" i="0" u="none" strike="noStrike" cap="none">
                <a:solidFill>
                  <a:schemeClr val="accent3"/>
                </a:solidFill>
                <a:latin typeface="Lato"/>
                <a:ea typeface="Lato"/>
                <a:cs typeface="Lato"/>
                <a:sym typeface="Lato"/>
              </a:rPr>
              <a:t>www.avinformatics.org</a:t>
            </a:r>
            <a:endParaRPr sz="1000" b="0" i="0" u="none" strike="noStrike" cap="none">
              <a:solidFill>
                <a:schemeClr val="accent3"/>
              </a:solidFill>
              <a:latin typeface="Lato"/>
              <a:ea typeface="Lato"/>
              <a:cs typeface="Lato"/>
              <a:sym typeface="Lato"/>
            </a:endParaRPr>
          </a:p>
        </p:txBody>
      </p:sp>
      <p:grpSp>
        <p:nvGrpSpPr>
          <p:cNvPr id="14" name="Google Shape;14;p1"/>
          <p:cNvGrpSpPr/>
          <p:nvPr/>
        </p:nvGrpSpPr>
        <p:grpSpPr>
          <a:xfrm>
            <a:off x="0" y="-1"/>
            <a:ext cx="12192000" cy="136526"/>
            <a:chOff x="0" y="-1"/>
            <a:chExt cx="12192000" cy="136526"/>
          </a:xfrm>
        </p:grpSpPr>
        <p:sp>
          <p:nvSpPr>
            <p:cNvPr id="15" name="Google Shape;15;p1"/>
            <p:cNvSpPr/>
            <p:nvPr/>
          </p:nvSpPr>
          <p:spPr>
            <a:xfrm>
              <a:off x="0" y="0"/>
              <a:ext cx="4038600" cy="13652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1"/>
            <p:cNvSpPr/>
            <p:nvPr/>
          </p:nvSpPr>
          <p:spPr>
            <a:xfrm>
              <a:off x="4076700" y="-1"/>
              <a:ext cx="4038600" cy="13652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
            <p:cNvSpPr/>
            <p:nvPr/>
          </p:nvSpPr>
          <p:spPr>
            <a:xfrm>
              <a:off x="8153400" y="0"/>
              <a:ext cx="4038600" cy="13652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mor.nlm.nih.gov/RxNav/"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atlas.ohdsi.org/"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ohdsi.github.io/TheBookOfOhdsi/"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3" name="Title 2">
            <a:extLst>
              <a:ext uri="{FF2B5EF4-FFF2-40B4-BE49-F238E27FC236}">
                <a16:creationId xmlns:a16="http://schemas.microsoft.com/office/drawing/2014/main" id="{CCC84626-A2C7-6845-A370-B4630B9DA9E2}"/>
              </a:ext>
            </a:extLst>
          </p:cNvPr>
          <p:cNvSpPr>
            <a:spLocks noGrp="1"/>
          </p:cNvSpPr>
          <p:nvPr>
            <p:ph type="ctrTitle"/>
          </p:nvPr>
        </p:nvSpPr>
        <p:spPr>
          <a:xfrm>
            <a:off x="3361037" y="2194214"/>
            <a:ext cx="8330513" cy="1655763"/>
          </a:xfrm>
        </p:spPr>
        <p:txBody>
          <a:bodyPr/>
          <a:lstStyle/>
          <a:p>
            <a:r>
              <a:rPr lang="en-US" dirty="0"/>
              <a:t>SNOMED-</a:t>
            </a:r>
            <a:r>
              <a:rPr lang="en-US" dirty="0" err="1"/>
              <a:t>ifying</a:t>
            </a:r>
            <a:r>
              <a:rPr lang="en-US" dirty="0"/>
              <a:t> a (mostly) Free-Text Medical Record</a:t>
            </a:r>
          </a:p>
        </p:txBody>
      </p:sp>
      <p:sp>
        <p:nvSpPr>
          <p:cNvPr id="4" name="Subtitle 3">
            <a:extLst>
              <a:ext uri="{FF2B5EF4-FFF2-40B4-BE49-F238E27FC236}">
                <a16:creationId xmlns:a16="http://schemas.microsoft.com/office/drawing/2014/main" id="{EA62B21C-A2EC-164F-A7C2-DA57E78904F1}"/>
              </a:ext>
            </a:extLst>
          </p:cNvPr>
          <p:cNvSpPr>
            <a:spLocks noGrp="1"/>
          </p:cNvSpPr>
          <p:nvPr>
            <p:ph type="subTitle" idx="1"/>
          </p:nvPr>
        </p:nvSpPr>
        <p:spPr/>
        <p:txBody>
          <a:bodyPr/>
          <a:lstStyle/>
          <a:p>
            <a:endParaRPr lang="en-US" dirty="0"/>
          </a:p>
          <a:p>
            <a:r>
              <a:rPr lang="en-US" dirty="0"/>
              <a:t>Chris Brandt, DVM, MS, PMP</a:t>
            </a:r>
          </a:p>
          <a:p>
            <a:r>
              <a:rPr lang="en-US" sz="1800" dirty="0"/>
              <a:t>UC Davis School of Veterinary Medicine</a:t>
            </a:r>
          </a:p>
        </p:txBody>
      </p:sp>
      <p:sp>
        <p:nvSpPr>
          <p:cNvPr id="94" name="Google Shape;94;p1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5" name="Picture 4" descr="Logo, company name&#10;&#10;Description automatically generated">
            <a:extLst>
              <a:ext uri="{FF2B5EF4-FFF2-40B4-BE49-F238E27FC236}">
                <a16:creationId xmlns:a16="http://schemas.microsoft.com/office/drawing/2014/main" id="{485BC6F0-3BA1-B94A-BCC8-66E662FDD437}"/>
              </a:ext>
            </a:extLst>
          </p:cNvPr>
          <p:cNvPicPr>
            <a:picLocks noChangeAspect="1"/>
          </p:cNvPicPr>
          <p:nvPr/>
        </p:nvPicPr>
        <p:blipFill>
          <a:blip r:embed="rId3"/>
          <a:stretch>
            <a:fillRect/>
          </a:stretch>
        </p:blipFill>
        <p:spPr>
          <a:xfrm>
            <a:off x="5662229" y="270975"/>
            <a:ext cx="3728130" cy="17571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F30B-95A6-FC48-88B0-1D465C7B3B45}"/>
              </a:ext>
            </a:extLst>
          </p:cNvPr>
          <p:cNvSpPr>
            <a:spLocks noGrp="1"/>
          </p:cNvSpPr>
          <p:nvPr>
            <p:ph type="title"/>
          </p:nvPr>
        </p:nvSpPr>
        <p:spPr>
          <a:xfrm>
            <a:off x="838200" y="365125"/>
            <a:ext cx="10515600" cy="1325563"/>
          </a:xfrm>
        </p:spPr>
        <p:txBody>
          <a:bodyPr anchor="ctr">
            <a:normAutofit/>
          </a:bodyPr>
          <a:lstStyle/>
          <a:p>
            <a:r>
              <a:rPr lang="en-US" dirty="0"/>
              <a:t>Project Philosophy</a:t>
            </a:r>
          </a:p>
        </p:txBody>
      </p:sp>
      <p:sp>
        <p:nvSpPr>
          <p:cNvPr id="3" name="Content Placeholder 2">
            <a:extLst>
              <a:ext uri="{FF2B5EF4-FFF2-40B4-BE49-F238E27FC236}">
                <a16:creationId xmlns:a16="http://schemas.microsoft.com/office/drawing/2014/main" id="{74287C23-60D6-2942-AC10-4AD869BB39B4}"/>
              </a:ext>
            </a:extLst>
          </p:cNvPr>
          <p:cNvSpPr>
            <a:spLocks noGrp="1"/>
          </p:cNvSpPr>
          <p:nvPr>
            <p:ph sz="half" idx="2"/>
          </p:nvPr>
        </p:nvSpPr>
        <p:spPr>
          <a:xfrm>
            <a:off x="6172200" y="1825625"/>
            <a:ext cx="5575300" cy="4351338"/>
          </a:xfrm>
        </p:spPr>
        <p:txBody>
          <a:bodyPr>
            <a:normAutofit/>
          </a:bodyPr>
          <a:lstStyle/>
          <a:p>
            <a:r>
              <a:rPr lang="en-US" dirty="0"/>
              <a:t>Do what we can without requiring faculty input / effort</a:t>
            </a:r>
          </a:p>
          <a:p>
            <a:r>
              <a:rPr lang="en-US" dirty="0"/>
              <a:t>Build a proof of concept with procedures/drugs/breeds</a:t>
            </a:r>
          </a:p>
          <a:p>
            <a:r>
              <a:rPr lang="en-US" dirty="0"/>
              <a:t>Share a vision of what is possible with adding lab data and clinical diagnosis</a:t>
            </a:r>
          </a:p>
          <a:p>
            <a:r>
              <a:rPr lang="en-US" dirty="0"/>
              <a:t>AND Multi-Institution – OMG!</a:t>
            </a:r>
          </a:p>
          <a:p>
            <a:endParaRPr lang="en-US" dirty="0"/>
          </a:p>
        </p:txBody>
      </p:sp>
      <p:pic>
        <p:nvPicPr>
          <p:cNvPr id="9" name="Graphic 8" descr="Lightbulb and gear">
            <a:extLst>
              <a:ext uri="{FF2B5EF4-FFF2-40B4-BE49-F238E27FC236}">
                <a16:creationId xmlns:a16="http://schemas.microsoft.com/office/drawing/2014/main" id="{43296E1B-D628-B044-9537-34BBBD7102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25600" y="2082800"/>
            <a:ext cx="3086100" cy="3086100"/>
          </a:xfrm>
          <a:prstGeom prst="rect">
            <a:avLst/>
          </a:prstGeom>
        </p:spPr>
      </p:pic>
    </p:spTree>
    <p:extLst>
      <p:ext uri="{BB962C8B-B14F-4D97-AF65-F5344CB8AC3E}">
        <p14:creationId xmlns:p14="http://schemas.microsoft.com/office/powerpoint/2010/main" val="150243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59277-32C3-0C4A-9B4D-875CC92546EE}"/>
              </a:ext>
            </a:extLst>
          </p:cNvPr>
          <p:cNvSpPr>
            <a:spLocks noGrp="1"/>
          </p:cNvSpPr>
          <p:nvPr>
            <p:ph type="title"/>
          </p:nvPr>
        </p:nvSpPr>
        <p:spPr/>
        <p:txBody>
          <a:bodyPr>
            <a:normAutofit/>
          </a:bodyPr>
          <a:lstStyle/>
          <a:p>
            <a:pPr algn="ctr"/>
            <a:r>
              <a:rPr lang="en-US" dirty="0">
                <a:solidFill>
                  <a:schemeClr val="tx1"/>
                </a:solidFill>
              </a:rPr>
              <a:t>VELOCITY</a:t>
            </a:r>
            <a:br>
              <a:rPr lang="en-US" dirty="0">
                <a:solidFill>
                  <a:schemeClr val="tx1"/>
                </a:solidFill>
              </a:rPr>
            </a:br>
            <a:endParaRPr lang="en-US" dirty="0">
              <a:solidFill>
                <a:schemeClr val="tx1"/>
              </a:solidFill>
            </a:endParaRPr>
          </a:p>
        </p:txBody>
      </p:sp>
      <p:sp>
        <p:nvSpPr>
          <p:cNvPr id="6" name="Text Placeholder 5">
            <a:extLst>
              <a:ext uri="{FF2B5EF4-FFF2-40B4-BE49-F238E27FC236}">
                <a16:creationId xmlns:a16="http://schemas.microsoft.com/office/drawing/2014/main" id="{579528FA-53F1-BB4F-8138-90E28CAD5ABB}"/>
              </a:ext>
            </a:extLst>
          </p:cNvPr>
          <p:cNvSpPr>
            <a:spLocks noGrp="1"/>
          </p:cNvSpPr>
          <p:nvPr>
            <p:ph type="body" idx="1"/>
          </p:nvPr>
        </p:nvSpPr>
        <p:spPr>
          <a:xfrm>
            <a:off x="831850" y="4355998"/>
            <a:ext cx="10515600" cy="629659"/>
          </a:xfrm>
        </p:spPr>
        <p:txBody>
          <a:bodyPr/>
          <a:lstStyle/>
          <a:p>
            <a:pPr algn="ctr"/>
            <a:r>
              <a:rPr lang="en-US" dirty="0" err="1">
                <a:solidFill>
                  <a:schemeClr val="bg2"/>
                </a:solidFill>
              </a:rPr>
              <a:t>VE</a:t>
            </a:r>
            <a:r>
              <a:rPr lang="en-US" dirty="0" err="1">
                <a:solidFill>
                  <a:schemeClr val="tx2">
                    <a:lumMod val="75000"/>
                  </a:schemeClr>
                </a:solidFill>
              </a:rPr>
              <a:t>terinary</a:t>
            </a:r>
            <a:r>
              <a:rPr lang="en-US" dirty="0">
                <a:solidFill>
                  <a:schemeClr val="tx2">
                    <a:lumMod val="75000"/>
                  </a:schemeClr>
                </a:solidFill>
              </a:rPr>
              <a:t> </a:t>
            </a:r>
            <a:r>
              <a:rPr lang="en-US" dirty="0">
                <a:solidFill>
                  <a:schemeClr val="bg2"/>
                </a:solidFill>
              </a:rPr>
              <a:t>L</a:t>
            </a:r>
            <a:r>
              <a:rPr lang="en-US" dirty="0">
                <a:solidFill>
                  <a:schemeClr val="tx2">
                    <a:lumMod val="75000"/>
                  </a:schemeClr>
                </a:solidFill>
              </a:rPr>
              <a:t>everage of </a:t>
            </a:r>
            <a:r>
              <a:rPr lang="en-US" dirty="0">
                <a:solidFill>
                  <a:schemeClr val="bg2"/>
                </a:solidFill>
              </a:rPr>
              <a:t>O</a:t>
            </a:r>
            <a:r>
              <a:rPr lang="en-US" dirty="0">
                <a:solidFill>
                  <a:schemeClr val="tx2">
                    <a:lumMod val="75000"/>
                  </a:schemeClr>
                </a:solidFill>
              </a:rPr>
              <a:t>ntology for </a:t>
            </a:r>
            <a:r>
              <a:rPr lang="en-US" dirty="0">
                <a:solidFill>
                  <a:schemeClr val="bg2"/>
                </a:solidFill>
              </a:rPr>
              <a:t>C</a:t>
            </a:r>
            <a:r>
              <a:rPr lang="en-US" dirty="0">
                <a:solidFill>
                  <a:schemeClr val="tx2">
                    <a:lumMod val="75000"/>
                  </a:schemeClr>
                </a:solidFill>
              </a:rPr>
              <a:t>linical </a:t>
            </a:r>
            <a:r>
              <a:rPr lang="en-US" dirty="0" err="1">
                <a:solidFill>
                  <a:schemeClr val="bg2"/>
                </a:solidFill>
              </a:rPr>
              <a:t>I</a:t>
            </a:r>
            <a:r>
              <a:rPr lang="en-US" dirty="0" err="1">
                <a:solidFill>
                  <a:schemeClr val="tx2">
                    <a:lumMod val="75000"/>
                  </a:schemeClr>
                </a:solidFill>
              </a:rPr>
              <a:t>nforma</a:t>
            </a:r>
            <a:r>
              <a:rPr lang="en-US" dirty="0" err="1">
                <a:solidFill>
                  <a:schemeClr val="bg2"/>
                </a:solidFill>
              </a:rPr>
              <a:t>T</a:t>
            </a:r>
            <a:r>
              <a:rPr lang="en-US" dirty="0" err="1">
                <a:solidFill>
                  <a:schemeClr val="tx2">
                    <a:lumMod val="75000"/>
                  </a:schemeClr>
                </a:solidFill>
              </a:rPr>
              <a:t>ics</a:t>
            </a:r>
            <a:r>
              <a:rPr lang="en-US" dirty="0">
                <a:solidFill>
                  <a:schemeClr val="tx2">
                    <a:lumMod val="75000"/>
                  </a:schemeClr>
                </a:solidFill>
              </a:rPr>
              <a:t> </a:t>
            </a:r>
            <a:r>
              <a:rPr lang="en-US" dirty="0" err="1">
                <a:solidFill>
                  <a:schemeClr val="tx2">
                    <a:lumMod val="75000"/>
                  </a:schemeClr>
                </a:solidFill>
              </a:rPr>
              <a:t>discover</a:t>
            </a:r>
            <a:r>
              <a:rPr lang="en-US" dirty="0" err="1">
                <a:solidFill>
                  <a:schemeClr val="bg2"/>
                </a:solidFill>
              </a:rPr>
              <a:t>Y</a:t>
            </a:r>
            <a:endParaRPr lang="en-US" dirty="0">
              <a:solidFill>
                <a:schemeClr val="bg2"/>
              </a:solidFill>
            </a:endParaRPr>
          </a:p>
        </p:txBody>
      </p:sp>
      <p:sp>
        <p:nvSpPr>
          <p:cNvPr id="5" name="Slide Number Placeholder 4">
            <a:extLst>
              <a:ext uri="{FF2B5EF4-FFF2-40B4-BE49-F238E27FC236}">
                <a16:creationId xmlns:a16="http://schemas.microsoft.com/office/drawing/2014/main" id="{C5E60801-437C-5748-B210-1550D6A36B0C}"/>
              </a:ext>
            </a:extLst>
          </p:cNvPr>
          <p:cNvSpPr>
            <a:spLocks noGrp="1"/>
          </p:cNvSpPr>
          <p:nvPr>
            <p:ph type="sldNum" idx="12"/>
          </p:nvPr>
        </p:nvSpPr>
        <p:spPr/>
        <p:txBody>
          <a:bodyPr/>
          <a:lstStyle/>
          <a:p>
            <a:fld id="{3DA0E685-DD13-8C4C-B5A5-813898DBE57B}" type="slidenum">
              <a:rPr lang="en-US" smtClean="0"/>
              <a:t>11</a:t>
            </a:fld>
            <a:endParaRPr lang="en-US"/>
          </a:p>
        </p:txBody>
      </p:sp>
    </p:spTree>
    <p:extLst>
      <p:ext uri="{BB962C8B-B14F-4D97-AF65-F5344CB8AC3E}">
        <p14:creationId xmlns:p14="http://schemas.microsoft.com/office/powerpoint/2010/main" val="2576635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CFFBD-FA97-9D48-9182-C9B98E7EA000}"/>
              </a:ext>
            </a:extLst>
          </p:cNvPr>
          <p:cNvSpPr>
            <a:spLocks noGrp="1"/>
          </p:cNvSpPr>
          <p:nvPr>
            <p:ph type="title"/>
          </p:nvPr>
        </p:nvSpPr>
        <p:spPr/>
        <p:txBody>
          <a:bodyPr/>
          <a:lstStyle/>
          <a:p>
            <a:r>
              <a:rPr lang="en-US" dirty="0"/>
              <a:t>Building the Team</a:t>
            </a:r>
          </a:p>
        </p:txBody>
      </p:sp>
      <p:sp>
        <p:nvSpPr>
          <p:cNvPr id="3" name="Content Placeholder 2">
            <a:extLst>
              <a:ext uri="{FF2B5EF4-FFF2-40B4-BE49-F238E27FC236}">
                <a16:creationId xmlns:a16="http://schemas.microsoft.com/office/drawing/2014/main" id="{E6BF0370-C851-3642-A450-787612FA2049}"/>
              </a:ext>
            </a:extLst>
          </p:cNvPr>
          <p:cNvSpPr>
            <a:spLocks noGrp="1"/>
          </p:cNvSpPr>
          <p:nvPr>
            <p:ph sz="half" idx="1"/>
          </p:nvPr>
        </p:nvSpPr>
        <p:spPr/>
        <p:txBody>
          <a:bodyPr>
            <a:normAutofit/>
          </a:bodyPr>
          <a:lstStyle/>
          <a:p>
            <a:pPr marL="76200" indent="0">
              <a:buNone/>
            </a:pPr>
            <a:r>
              <a:rPr lang="en-US" dirty="0"/>
              <a:t>Medical</a:t>
            </a:r>
          </a:p>
          <a:p>
            <a:r>
              <a:rPr lang="en-US" dirty="0"/>
              <a:t>Dr. Allison Zwingenberger</a:t>
            </a:r>
          </a:p>
          <a:p>
            <a:r>
              <a:rPr lang="en-US" dirty="0"/>
              <a:t>Dr. Krystle Reagan</a:t>
            </a:r>
          </a:p>
          <a:p>
            <a:r>
              <a:rPr lang="en-US" dirty="0"/>
              <a:t>Dr. William </a:t>
            </a:r>
            <a:r>
              <a:rPr lang="en-US" dirty="0" err="1"/>
              <a:t>Vernau</a:t>
            </a:r>
            <a:endParaRPr lang="en-US" dirty="0"/>
          </a:p>
          <a:p>
            <a:r>
              <a:rPr lang="en-US" dirty="0"/>
              <a:t>Danielle Holt</a:t>
            </a:r>
          </a:p>
          <a:p>
            <a:pPr marL="0" indent="0">
              <a:buNone/>
            </a:pPr>
            <a:endParaRPr lang="en-US" dirty="0"/>
          </a:p>
        </p:txBody>
      </p:sp>
      <p:sp>
        <p:nvSpPr>
          <p:cNvPr id="11" name="Content Placeholder 10">
            <a:extLst>
              <a:ext uri="{FF2B5EF4-FFF2-40B4-BE49-F238E27FC236}">
                <a16:creationId xmlns:a16="http://schemas.microsoft.com/office/drawing/2014/main" id="{73F7DD4E-5C22-F942-8519-14A37066E6C0}"/>
              </a:ext>
            </a:extLst>
          </p:cNvPr>
          <p:cNvSpPr>
            <a:spLocks noGrp="1"/>
          </p:cNvSpPr>
          <p:nvPr>
            <p:ph sz="half" idx="2"/>
          </p:nvPr>
        </p:nvSpPr>
        <p:spPr/>
        <p:txBody>
          <a:bodyPr/>
          <a:lstStyle/>
          <a:p>
            <a:pPr marL="76200" indent="0">
              <a:buNone/>
            </a:pPr>
            <a:r>
              <a:rPr lang="en-US" dirty="0"/>
              <a:t>Technical</a:t>
            </a:r>
          </a:p>
          <a:p>
            <a:r>
              <a:rPr lang="en-US" dirty="0"/>
              <a:t>Scott Fischbein</a:t>
            </a:r>
          </a:p>
          <a:p>
            <a:r>
              <a:rPr lang="en-US" dirty="0"/>
              <a:t>Moon Bae</a:t>
            </a:r>
          </a:p>
          <a:p>
            <a:r>
              <a:rPr lang="en-US" dirty="0"/>
              <a:t>Nicholas Ilacqua</a:t>
            </a:r>
          </a:p>
          <a:p>
            <a:r>
              <a:rPr lang="en-US" dirty="0"/>
              <a:t>Dr. Chris Brandt</a:t>
            </a:r>
          </a:p>
          <a:p>
            <a:endParaRPr lang="en-US" dirty="0"/>
          </a:p>
        </p:txBody>
      </p:sp>
      <p:pic>
        <p:nvPicPr>
          <p:cNvPr id="8" name="Graphic 7" descr="Stethoscope">
            <a:extLst>
              <a:ext uri="{FF2B5EF4-FFF2-40B4-BE49-F238E27FC236}">
                <a16:creationId xmlns:a16="http://schemas.microsoft.com/office/drawing/2014/main" id="{4E6DF961-99C2-364A-A55F-7A8F7B98FA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32837" y="4833832"/>
            <a:ext cx="1066800" cy="1066800"/>
          </a:xfrm>
          <a:prstGeom prst="rect">
            <a:avLst/>
          </a:prstGeom>
        </p:spPr>
      </p:pic>
      <p:pic>
        <p:nvPicPr>
          <p:cNvPr id="10" name="Graphic 9" descr="Web design">
            <a:extLst>
              <a:ext uri="{FF2B5EF4-FFF2-40B4-BE49-F238E27FC236}">
                <a16:creationId xmlns:a16="http://schemas.microsoft.com/office/drawing/2014/main" id="{2F666509-4E6F-6D48-9334-4553A23ECA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24116" y="4497790"/>
            <a:ext cx="1738884" cy="1738884"/>
          </a:xfrm>
          <a:prstGeom prst="rect">
            <a:avLst/>
          </a:prstGeom>
        </p:spPr>
      </p:pic>
    </p:spTree>
    <p:extLst>
      <p:ext uri="{BB962C8B-B14F-4D97-AF65-F5344CB8AC3E}">
        <p14:creationId xmlns:p14="http://schemas.microsoft.com/office/powerpoint/2010/main" val="238893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3E24-0921-DA4F-9D39-E950941EE3F9}"/>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E4CAA91A-E70C-764A-A7F0-07E399F8C083}"/>
              </a:ext>
            </a:extLst>
          </p:cNvPr>
          <p:cNvSpPr>
            <a:spLocks noGrp="1"/>
          </p:cNvSpPr>
          <p:nvPr>
            <p:ph idx="1"/>
          </p:nvPr>
        </p:nvSpPr>
        <p:spPr/>
        <p:txBody>
          <a:bodyPr>
            <a:normAutofit/>
          </a:bodyPr>
          <a:lstStyle/>
          <a:p>
            <a:r>
              <a:rPr lang="en-US" dirty="0">
                <a:solidFill>
                  <a:schemeClr val="tx2">
                    <a:lumMod val="90000"/>
                  </a:schemeClr>
                </a:solidFill>
              </a:rPr>
              <a:t>Feb 2018 – COHA @ CSU</a:t>
            </a:r>
          </a:p>
          <a:p>
            <a:r>
              <a:rPr lang="en-US" dirty="0">
                <a:solidFill>
                  <a:schemeClr val="tx2">
                    <a:lumMod val="90000"/>
                  </a:schemeClr>
                </a:solidFill>
              </a:rPr>
              <a:t>Oct 2018 – OHDSI Symposium</a:t>
            </a:r>
          </a:p>
          <a:p>
            <a:r>
              <a:rPr lang="en-US" dirty="0">
                <a:solidFill>
                  <a:schemeClr val="tx2">
                    <a:lumMod val="90000"/>
                  </a:schemeClr>
                </a:solidFill>
              </a:rPr>
              <a:t>Nov 2018 – Coding Project Charter</a:t>
            </a:r>
          </a:p>
          <a:p>
            <a:r>
              <a:rPr lang="en-US" dirty="0"/>
              <a:t>Dec 2018 – Initial ATLAS Install @ UC Davis</a:t>
            </a:r>
          </a:p>
          <a:p>
            <a:r>
              <a:rPr lang="en-US" dirty="0"/>
              <a:t>Feb 2019 – COHA @ CSU</a:t>
            </a:r>
          </a:p>
          <a:p>
            <a:r>
              <a:rPr lang="en-US" dirty="0"/>
              <a:t>Feb 2019 – Inclusion of Veterinary Extension in Athena</a:t>
            </a:r>
          </a:p>
          <a:p>
            <a:r>
              <a:rPr lang="en-US" dirty="0"/>
              <a:t>Apr 2019 – Procedure Mapping @ VTSL</a:t>
            </a:r>
          </a:p>
          <a:p>
            <a:r>
              <a:rPr lang="en-US" dirty="0"/>
              <a:t>October 2020 – Virtual COHA Conference</a:t>
            </a:r>
          </a:p>
          <a:p>
            <a:endParaRPr lang="en-US" dirty="0"/>
          </a:p>
        </p:txBody>
      </p:sp>
      <p:pic>
        <p:nvPicPr>
          <p:cNvPr id="6" name="Picture 5">
            <a:extLst>
              <a:ext uri="{FF2B5EF4-FFF2-40B4-BE49-F238E27FC236}">
                <a16:creationId xmlns:a16="http://schemas.microsoft.com/office/drawing/2014/main" id="{33DC965C-067C-E544-8277-C57A88078F8A}"/>
              </a:ext>
            </a:extLst>
          </p:cNvPr>
          <p:cNvPicPr>
            <a:picLocks noChangeAspect="1"/>
          </p:cNvPicPr>
          <p:nvPr/>
        </p:nvPicPr>
        <p:blipFill>
          <a:blip r:embed="rId2"/>
          <a:stretch>
            <a:fillRect/>
          </a:stretch>
        </p:blipFill>
        <p:spPr>
          <a:xfrm>
            <a:off x="8261254" y="333032"/>
            <a:ext cx="3405453" cy="4148461"/>
          </a:xfrm>
          <a:prstGeom prst="rect">
            <a:avLst/>
          </a:prstGeom>
        </p:spPr>
      </p:pic>
    </p:spTree>
    <p:extLst>
      <p:ext uri="{BB962C8B-B14F-4D97-AF65-F5344CB8AC3E}">
        <p14:creationId xmlns:p14="http://schemas.microsoft.com/office/powerpoint/2010/main" val="1718327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AA5E-E978-784A-A310-2093437107C7}"/>
              </a:ext>
            </a:extLst>
          </p:cNvPr>
          <p:cNvSpPr>
            <a:spLocks noGrp="1"/>
          </p:cNvSpPr>
          <p:nvPr>
            <p:ph type="title"/>
          </p:nvPr>
        </p:nvSpPr>
        <p:spPr/>
        <p:txBody>
          <a:bodyPr/>
          <a:lstStyle/>
          <a:p>
            <a:r>
              <a:rPr lang="en-US" dirty="0"/>
              <a:t>Parallel Processes</a:t>
            </a:r>
          </a:p>
        </p:txBody>
      </p:sp>
      <p:sp>
        <p:nvSpPr>
          <p:cNvPr id="5" name="Content Placeholder 4">
            <a:extLst>
              <a:ext uri="{FF2B5EF4-FFF2-40B4-BE49-F238E27FC236}">
                <a16:creationId xmlns:a16="http://schemas.microsoft.com/office/drawing/2014/main" id="{DB81AAAB-1B33-944D-B2C9-CE676AAD8FA8}"/>
              </a:ext>
            </a:extLst>
          </p:cNvPr>
          <p:cNvSpPr>
            <a:spLocks noGrp="1"/>
          </p:cNvSpPr>
          <p:nvPr>
            <p:ph idx="1"/>
          </p:nvPr>
        </p:nvSpPr>
        <p:spPr/>
        <p:txBody>
          <a:bodyPr/>
          <a:lstStyle/>
          <a:p>
            <a:r>
              <a:rPr lang="en-US" dirty="0"/>
              <a:t>Mapping Procedures / Breeds / Drugs</a:t>
            </a:r>
          </a:p>
          <a:p>
            <a:r>
              <a:rPr lang="en-US" dirty="0"/>
              <a:t>OHDSI Infrastructure</a:t>
            </a:r>
          </a:p>
          <a:p>
            <a:r>
              <a:rPr lang="en-US" dirty="0"/>
              <a:t>VMACS Updates</a:t>
            </a:r>
          </a:p>
          <a:p>
            <a:r>
              <a:rPr lang="en-US" dirty="0"/>
              <a:t>Monthly technical meeting with </a:t>
            </a:r>
            <a:r>
              <a:rPr lang="en-US" dirty="0" err="1"/>
              <a:t>PoC</a:t>
            </a:r>
            <a:r>
              <a:rPr lang="en-US" dirty="0"/>
              <a:t> Team since October 2019</a:t>
            </a:r>
          </a:p>
          <a:p>
            <a:r>
              <a:rPr lang="en-US" dirty="0"/>
              <a:t>Initial Extract / Transform / Load</a:t>
            </a:r>
          </a:p>
        </p:txBody>
      </p:sp>
    </p:spTree>
    <p:extLst>
      <p:ext uri="{BB962C8B-B14F-4D97-AF65-F5344CB8AC3E}">
        <p14:creationId xmlns:p14="http://schemas.microsoft.com/office/powerpoint/2010/main" val="3001360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76DC3-ECAE-B04B-B5F7-904C07BF5FB2}"/>
              </a:ext>
            </a:extLst>
          </p:cNvPr>
          <p:cNvSpPr>
            <a:spLocks noGrp="1"/>
          </p:cNvSpPr>
          <p:nvPr>
            <p:ph type="title"/>
          </p:nvPr>
        </p:nvSpPr>
        <p:spPr/>
        <p:txBody>
          <a:bodyPr/>
          <a:lstStyle/>
          <a:p>
            <a:r>
              <a:rPr lang="en-US" dirty="0"/>
              <a:t>Procedures Mapping – SNOMED April 2019</a:t>
            </a:r>
          </a:p>
        </p:txBody>
      </p:sp>
      <p:sp>
        <p:nvSpPr>
          <p:cNvPr id="3" name="Content Placeholder 2">
            <a:extLst>
              <a:ext uri="{FF2B5EF4-FFF2-40B4-BE49-F238E27FC236}">
                <a16:creationId xmlns:a16="http://schemas.microsoft.com/office/drawing/2014/main" id="{23631432-8ED9-DC4B-A8C8-48DD39645496}"/>
              </a:ext>
            </a:extLst>
          </p:cNvPr>
          <p:cNvSpPr>
            <a:spLocks noGrp="1"/>
          </p:cNvSpPr>
          <p:nvPr>
            <p:ph idx="1"/>
          </p:nvPr>
        </p:nvSpPr>
        <p:spPr/>
        <p:txBody>
          <a:bodyPr/>
          <a:lstStyle/>
          <a:p>
            <a:r>
              <a:rPr lang="en-US" dirty="0"/>
              <a:t>Veterinary Terminology Services Laboratory @ Virginia Tech – VTSL</a:t>
            </a:r>
          </a:p>
          <a:p>
            <a:pPr lvl="1"/>
            <a:r>
              <a:rPr lang="en-US" dirty="0"/>
              <a:t>Dr. Jeff Wilke &amp; Dr. Julie Green</a:t>
            </a:r>
          </a:p>
          <a:p>
            <a:pPr lvl="1"/>
            <a:r>
              <a:rPr lang="en-US" dirty="0"/>
              <a:t>1 Week immersion training</a:t>
            </a:r>
          </a:p>
          <a:p>
            <a:pPr lvl="1"/>
            <a:r>
              <a:rPr lang="en-US" dirty="0"/>
              <a:t>Mapping with the VTSL SNOMED Browser</a:t>
            </a:r>
          </a:p>
          <a:p>
            <a:r>
              <a:rPr lang="en-US" dirty="0"/>
              <a:t>Mapping prioritization</a:t>
            </a:r>
          </a:p>
          <a:p>
            <a:pPr lvl="1"/>
            <a:r>
              <a:rPr lang="en-US" dirty="0"/>
              <a:t>Total vs. utilization count</a:t>
            </a:r>
          </a:p>
          <a:p>
            <a:pPr lvl="1"/>
            <a:r>
              <a:rPr lang="en-US" dirty="0"/>
              <a:t>No billing-specific codes</a:t>
            </a:r>
          </a:p>
          <a:p>
            <a:endParaRPr lang="en-US" dirty="0"/>
          </a:p>
        </p:txBody>
      </p:sp>
    </p:spTree>
    <p:extLst>
      <p:ext uri="{BB962C8B-B14F-4D97-AF65-F5344CB8AC3E}">
        <p14:creationId xmlns:p14="http://schemas.microsoft.com/office/powerpoint/2010/main" val="3822479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F6A7-B053-6449-B78C-265849739A6B}"/>
              </a:ext>
            </a:extLst>
          </p:cNvPr>
          <p:cNvSpPr>
            <a:spLocks noGrp="1"/>
          </p:cNvSpPr>
          <p:nvPr>
            <p:ph type="title"/>
          </p:nvPr>
        </p:nvSpPr>
        <p:spPr/>
        <p:txBody>
          <a:bodyPr/>
          <a:lstStyle/>
          <a:p>
            <a:r>
              <a:rPr lang="en-US" dirty="0"/>
              <a:t>Procedure Mapping</a:t>
            </a:r>
          </a:p>
        </p:txBody>
      </p:sp>
      <p:pic>
        <p:nvPicPr>
          <p:cNvPr id="4" name="Picture 3">
            <a:extLst>
              <a:ext uri="{FF2B5EF4-FFF2-40B4-BE49-F238E27FC236}">
                <a16:creationId xmlns:a16="http://schemas.microsoft.com/office/drawing/2014/main" id="{F0C9B032-3D8C-BA46-8892-3ED91726E402}"/>
              </a:ext>
            </a:extLst>
          </p:cNvPr>
          <p:cNvPicPr>
            <a:picLocks noChangeAspect="1"/>
          </p:cNvPicPr>
          <p:nvPr/>
        </p:nvPicPr>
        <p:blipFill>
          <a:blip r:embed="rId2"/>
          <a:stretch>
            <a:fillRect/>
          </a:stretch>
        </p:blipFill>
        <p:spPr>
          <a:xfrm>
            <a:off x="364602" y="1572246"/>
            <a:ext cx="11462795" cy="3713507"/>
          </a:xfrm>
          <a:prstGeom prst="rect">
            <a:avLst/>
          </a:prstGeom>
          <a:ln>
            <a:solidFill>
              <a:schemeClr val="tx1"/>
            </a:solidFill>
          </a:ln>
        </p:spPr>
      </p:pic>
    </p:spTree>
    <p:extLst>
      <p:ext uri="{BB962C8B-B14F-4D97-AF65-F5344CB8AC3E}">
        <p14:creationId xmlns:p14="http://schemas.microsoft.com/office/powerpoint/2010/main" val="1110263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657A6-01AF-5D4D-94F7-D42D536F577B}"/>
              </a:ext>
            </a:extLst>
          </p:cNvPr>
          <p:cNvSpPr>
            <a:spLocks noGrp="1"/>
          </p:cNvSpPr>
          <p:nvPr>
            <p:ph type="title"/>
          </p:nvPr>
        </p:nvSpPr>
        <p:spPr/>
        <p:txBody>
          <a:bodyPr/>
          <a:lstStyle/>
          <a:p>
            <a:r>
              <a:rPr lang="en-US" dirty="0"/>
              <a:t>Procedure Mapping</a:t>
            </a:r>
          </a:p>
        </p:txBody>
      </p:sp>
      <p:pic>
        <p:nvPicPr>
          <p:cNvPr id="5" name="Picture 4">
            <a:extLst>
              <a:ext uri="{FF2B5EF4-FFF2-40B4-BE49-F238E27FC236}">
                <a16:creationId xmlns:a16="http://schemas.microsoft.com/office/drawing/2014/main" id="{A69775D7-71F1-5B4D-8E04-92F9FAAE4C4F}"/>
              </a:ext>
            </a:extLst>
          </p:cNvPr>
          <p:cNvPicPr>
            <a:picLocks noChangeAspect="1"/>
          </p:cNvPicPr>
          <p:nvPr/>
        </p:nvPicPr>
        <p:blipFill>
          <a:blip r:embed="rId2"/>
          <a:stretch>
            <a:fillRect/>
          </a:stretch>
        </p:blipFill>
        <p:spPr>
          <a:xfrm>
            <a:off x="838200" y="1690688"/>
            <a:ext cx="10421073" cy="3920377"/>
          </a:xfrm>
          <a:prstGeom prst="rect">
            <a:avLst/>
          </a:prstGeom>
        </p:spPr>
      </p:pic>
      <p:sp>
        <p:nvSpPr>
          <p:cNvPr id="7" name="Rectangle 6">
            <a:extLst>
              <a:ext uri="{FF2B5EF4-FFF2-40B4-BE49-F238E27FC236}">
                <a16:creationId xmlns:a16="http://schemas.microsoft.com/office/drawing/2014/main" id="{A90FBCD6-9682-AC49-B924-76B171730B6B}"/>
              </a:ext>
            </a:extLst>
          </p:cNvPr>
          <p:cNvSpPr/>
          <p:nvPr/>
        </p:nvSpPr>
        <p:spPr>
          <a:xfrm>
            <a:off x="6096000" y="1794076"/>
            <a:ext cx="1774785" cy="2257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57DB578-4794-604E-8BF7-50101543698B}"/>
              </a:ext>
            </a:extLst>
          </p:cNvPr>
          <p:cNvSpPr/>
          <p:nvPr/>
        </p:nvSpPr>
        <p:spPr>
          <a:xfrm>
            <a:off x="9271322" y="1692618"/>
            <a:ext cx="1987951" cy="1907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1E970D-96ED-A749-B06F-4347C125DE59}"/>
              </a:ext>
            </a:extLst>
          </p:cNvPr>
          <p:cNvSpPr/>
          <p:nvPr/>
        </p:nvSpPr>
        <p:spPr>
          <a:xfrm>
            <a:off x="2222340" y="4031848"/>
            <a:ext cx="3931533" cy="16826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43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284D-B623-F148-BDFF-3336AFC3CBBB}"/>
              </a:ext>
            </a:extLst>
          </p:cNvPr>
          <p:cNvSpPr>
            <a:spLocks noGrp="1"/>
          </p:cNvSpPr>
          <p:nvPr>
            <p:ph type="title"/>
          </p:nvPr>
        </p:nvSpPr>
        <p:spPr/>
        <p:txBody>
          <a:bodyPr/>
          <a:lstStyle/>
          <a:p>
            <a:r>
              <a:rPr lang="en-US" dirty="0"/>
              <a:t>Procedure Mapping</a:t>
            </a:r>
          </a:p>
        </p:txBody>
      </p:sp>
      <p:pic>
        <p:nvPicPr>
          <p:cNvPr id="4" name="Content Placeholder 3">
            <a:extLst>
              <a:ext uri="{FF2B5EF4-FFF2-40B4-BE49-F238E27FC236}">
                <a16:creationId xmlns:a16="http://schemas.microsoft.com/office/drawing/2014/main" id="{48BDDB38-C814-A04B-9CB0-58A52B15F76C}"/>
              </a:ext>
            </a:extLst>
          </p:cNvPr>
          <p:cNvPicPr>
            <a:picLocks noGrp="1" noChangeAspect="1"/>
          </p:cNvPicPr>
          <p:nvPr>
            <p:ph idx="1"/>
          </p:nvPr>
        </p:nvPicPr>
        <p:blipFill>
          <a:blip r:embed="rId2"/>
          <a:stretch>
            <a:fillRect/>
          </a:stretch>
        </p:blipFill>
        <p:spPr>
          <a:xfrm>
            <a:off x="7082120" y="1690687"/>
            <a:ext cx="4549472" cy="4351338"/>
          </a:xfrm>
          <a:prstGeom prst="rect">
            <a:avLst/>
          </a:prstGeom>
        </p:spPr>
      </p:pic>
      <p:pic>
        <p:nvPicPr>
          <p:cNvPr id="5" name="Picture 4">
            <a:extLst>
              <a:ext uri="{FF2B5EF4-FFF2-40B4-BE49-F238E27FC236}">
                <a16:creationId xmlns:a16="http://schemas.microsoft.com/office/drawing/2014/main" id="{3B3CC2DD-E3CC-8C4C-9669-F3A1662A8A97}"/>
              </a:ext>
            </a:extLst>
          </p:cNvPr>
          <p:cNvPicPr>
            <a:picLocks noChangeAspect="1"/>
          </p:cNvPicPr>
          <p:nvPr/>
        </p:nvPicPr>
        <p:blipFill>
          <a:blip r:embed="rId3"/>
          <a:stretch>
            <a:fillRect/>
          </a:stretch>
        </p:blipFill>
        <p:spPr>
          <a:xfrm>
            <a:off x="234244" y="1956122"/>
            <a:ext cx="6762359" cy="3619291"/>
          </a:xfrm>
          <a:prstGeom prst="rect">
            <a:avLst/>
          </a:prstGeom>
        </p:spPr>
      </p:pic>
      <p:sp>
        <p:nvSpPr>
          <p:cNvPr id="6" name="Rectangle 5">
            <a:extLst>
              <a:ext uri="{FF2B5EF4-FFF2-40B4-BE49-F238E27FC236}">
                <a16:creationId xmlns:a16="http://schemas.microsoft.com/office/drawing/2014/main" id="{9625EB2C-3304-454B-849F-BE155A28631F}"/>
              </a:ext>
            </a:extLst>
          </p:cNvPr>
          <p:cNvSpPr/>
          <p:nvPr/>
        </p:nvSpPr>
        <p:spPr>
          <a:xfrm>
            <a:off x="1354238" y="4560425"/>
            <a:ext cx="4872942" cy="3125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74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5D5B4-3CB9-2743-B5A9-7AE382A4B94C}"/>
              </a:ext>
            </a:extLst>
          </p:cNvPr>
          <p:cNvSpPr>
            <a:spLocks noGrp="1"/>
          </p:cNvSpPr>
          <p:nvPr>
            <p:ph type="title"/>
          </p:nvPr>
        </p:nvSpPr>
        <p:spPr/>
        <p:txBody>
          <a:bodyPr/>
          <a:lstStyle/>
          <a:p>
            <a:r>
              <a:rPr lang="en-US" dirty="0"/>
              <a:t>Mapping - Drugs</a:t>
            </a:r>
          </a:p>
        </p:txBody>
      </p:sp>
      <p:sp>
        <p:nvSpPr>
          <p:cNvPr id="3" name="Content Placeholder 2">
            <a:extLst>
              <a:ext uri="{FF2B5EF4-FFF2-40B4-BE49-F238E27FC236}">
                <a16:creationId xmlns:a16="http://schemas.microsoft.com/office/drawing/2014/main" id="{DA87579C-1599-3B4B-AC2C-0E341F82E14E}"/>
              </a:ext>
            </a:extLst>
          </p:cNvPr>
          <p:cNvSpPr>
            <a:spLocks noGrp="1"/>
          </p:cNvSpPr>
          <p:nvPr>
            <p:ph idx="1"/>
          </p:nvPr>
        </p:nvSpPr>
        <p:spPr/>
        <p:txBody>
          <a:bodyPr/>
          <a:lstStyle/>
          <a:p>
            <a:r>
              <a:rPr lang="en-US" dirty="0"/>
              <a:t>Mapped with </a:t>
            </a:r>
            <a:r>
              <a:rPr lang="en-US" dirty="0" err="1"/>
              <a:t>RxNav</a:t>
            </a:r>
            <a:r>
              <a:rPr lang="en-US" dirty="0"/>
              <a:t> - </a:t>
            </a:r>
            <a:r>
              <a:rPr lang="en-US" dirty="0">
                <a:hlinkClick r:id="rId2"/>
              </a:rPr>
              <a:t>https://mor.nlm.nih.gov/RxNav/</a:t>
            </a:r>
            <a:endParaRPr lang="en-US" dirty="0"/>
          </a:p>
          <a:p>
            <a:pPr lvl="1"/>
            <a:r>
              <a:rPr lang="en-US" dirty="0"/>
              <a:t>~2,700 Entries</a:t>
            </a:r>
          </a:p>
          <a:p>
            <a:pPr lvl="1"/>
            <a:r>
              <a:rPr lang="en-US" dirty="0"/>
              <a:t>Mapped to the Ingredient ID</a:t>
            </a:r>
          </a:p>
          <a:p>
            <a:pPr lvl="1"/>
            <a:r>
              <a:rPr lang="en-US" dirty="0"/>
              <a:t>Mapped to the Formulation ID</a:t>
            </a:r>
          </a:p>
          <a:p>
            <a:pPr lvl="1"/>
            <a:r>
              <a:rPr lang="en-US" dirty="0"/>
              <a:t>Handled by pharmacy staff</a:t>
            </a:r>
          </a:p>
          <a:p>
            <a:pPr lvl="1"/>
            <a:endParaRPr lang="en-US" dirty="0"/>
          </a:p>
          <a:p>
            <a:endParaRPr lang="en-US" dirty="0"/>
          </a:p>
        </p:txBody>
      </p:sp>
    </p:spTree>
    <p:extLst>
      <p:ext uri="{BB962C8B-B14F-4D97-AF65-F5344CB8AC3E}">
        <p14:creationId xmlns:p14="http://schemas.microsoft.com/office/powerpoint/2010/main" val="273746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E779B4-661A-924E-9205-AC646A19ABB9}"/>
              </a:ext>
            </a:extLst>
          </p:cNvPr>
          <p:cNvSpPr>
            <a:spLocks noGrp="1"/>
          </p:cNvSpPr>
          <p:nvPr>
            <p:ph type="body" idx="1"/>
          </p:nvPr>
        </p:nvSpPr>
        <p:spPr/>
        <p:txBody>
          <a:bodyPr>
            <a:normAutofit lnSpcReduction="10000"/>
          </a:bodyPr>
          <a:lstStyle/>
          <a:p>
            <a:r>
              <a:rPr lang="en-US" dirty="0"/>
              <a:t>VMACS Coding History</a:t>
            </a:r>
          </a:p>
          <a:p>
            <a:r>
              <a:rPr lang="en-US" dirty="0"/>
              <a:t>Coding Project Startup</a:t>
            </a:r>
          </a:p>
          <a:p>
            <a:r>
              <a:rPr lang="en-US" dirty="0"/>
              <a:t>Mapping</a:t>
            </a:r>
          </a:p>
          <a:p>
            <a:pPr lvl="1"/>
            <a:r>
              <a:rPr lang="en-US" dirty="0"/>
              <a:t>Species / Breeds</a:t>
            </a:r>
          </a:p>
          <a:p>
            <a:pPr lvl="1"/>
            <a:r>
              <a:rPr lang="en-US" dirty="0"/>
              <a:t>Drugs</a:t>
            </a:r>
          </a:p>
          <a:p>
            <a:pPr lvl="1"/>
            <a:r>
              <a:rPr lang="en-US" dirty="0"/>
              <a:t>Procedures</a:t>
            </a:r>
          </a:p>
          <a:p>
            <a:pPr lvl="1"/>
            <a:r>
              <a:rPr lang="en-US" dirty="0"/>
              <a:t>Dx Test Results</a:t>
            </a:r>
          </a:p>
          <a:p>
            <a:pPr lvl="1"/>
            <a:r>
              <a:rPr lang="en-US" dirty="0"/>
              <a:t>Clinical Dx - Demonstrate our procedure for the mapping of these concepts and our guidelines for when to map and when not to map. </a:t>
            </a:r>
          </a:p>
          <a:p>
            <a:r>
              <a:rPr lang="en-US" dirty="0"/>
              <a:t>Collecting coded Clinical Dx direct from Clinicians</a:t>
            </a:r>
          </a:p>
        </p:txBody>
      </p:sp>
      <p:sp>
        <p:nvSpPr>
          <p:cNvPr id="3" name="Slide Number Placeholder 2">
            <a:extLst>
              <a:ext uri="{FF2B5EF4-FFF2-40B4-BE49-F238E27FC236}">
                <a16:creationId xmlns:a16="http://schemas.microsoft.com/office/drawing/2014/main" id="{C80AB45C-B5F2-C247-BA72-48569C4240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4" name="Title 3">
            <a:extLst>
              <a:ext uri="{FF2B5EF4-FFF2-40B4-BE49-F238E27FC236}">
                <a16:creationId xmlns:a16="http://schemas.microsoft.com/office/drawing/2014/main" id="{F63A0D2A-1225-C94E-B749-A864DFE2D8A3}"/>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712053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EBD06B-69BF-B842-80A2-8440E9061903}"/>
              </a:ext>
            </a:extLst>
          </p:cNvPr>
          <p:cNvPicPr>
            <a:picLocks noChangeAspect="1"/>
          </p:cNvPicPr>
          <p:nvPr/>
        </p:nvPicPr>
        <p:blipFill>
          <a:blip r:embed="rId2"/>
          <a:stretch>
            <a:fillRect/>
          </a:stretch>
        </p:blipFill>
        <p:spPr>
          <a:xfrm>
            <a:off x="514350" y="149225"/>
            <a:ext cx="11163300" cy="5808892"/>
          </a:xfrm>
          <a:prstGeom prst="rect">
            <a:avLst/>
          </a:prstGeom>
          <a:ln>
            <a:solidFill>
              <a:schemeClr val="tx1"/>
            </a:solidFill>
          </a:ln>
        </p:spPr>
      </p:pic>
      <p:sp>
        <p:nvSpPr>
          <p:cNvPr id="2" name="Rectangle 1">
            <a:extLst>
              <a:ext uri="{FF2B5EF4-FFF2-40B4-BE49-F238E27FC236}">
                <a16:creationId xmlns:a16="http://schemas.microsoft.com/office/drawing/2014/main" id="{3A55FA43-23A8-F34B-8D88-D120507F0A0B}"/>
              </a:ext>
            </a:extLst>
          </p:cNvPr>
          <p:cNvSpPr/>
          <p:nvPr/>
        </p:nvSpPr>
        <p:spPr>
          <a:xfrm>
            <a:off x="1530626" y="1620078"/>
            <a:ext cx="3349487" cy="4969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A38FC3-8AC1-6A42-8F4F-F320E514923A}"/>
              </a:ext>
            </a:extLst>
          </p:cNvPr>
          <p:cNvSpPr/>
          <p:nvPr/>
        </p:nvSpPr>
        <p:spPr>
          <a:xfrm>
            <a:off x="1530626" y="3978965"/>
            <a:ext cx="6609522" cy="7620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53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5D5B4-3CB9-2743-B5A9-7AE382A4B94C}"/>
              </a:ext>
            </a:extLst>
          </p:cNvPr>
          <p:cNvSpPr>
            <a:spLocks noGrp="1"/>
          </p:cNvSpPr>
          <p:nvPr>
            <p:ph type="title"/>
          </p:nvPr>
        </p:nvSpPr>
        <p:spPr/>
        <p:txBody>
          <a:bodyPr/>
          <a:lstStyle/>
          <a:p>
            <a:r>
              <a:rPr lang="en-US" dirty="0"/>
              <a:t>Mapping – Breed / Species</a:t>
            </a:r>
          </a:p>
        </p:txBody>
      </p:sp>
      <p:sp>
        <p:nvSpPr>
          <p:cNvPr id="3" name="Content Placeholder 2">
            <a:extLst>
              <a:ext uri="{FF2B5EF4-FFF2-40B4-BE49-F238E27FC236}">
                <a16:creationId xmlns:a16="http://schemas.microsoft.com/office/drawing/2014/main" id="{DA87579C-1599-3B4B-AC2C-0E341F82E14E}"/>
              </a:ext>
            </a:extLst>
          </p:cNvPr>
          <p:cNvSpPr>
            <a:spLocks noGrp="1"/>
          </p:cNvSpPr>
          <p:nvPr>
            <p:ph idx="1"/>
          </p:nvPr>
        </p:nvSpPr>
        <p:spPr/>
        <p:txBody>
          <a:bodyPr/>
          <a:lstStyle/>
          <a:p>
            <a:r>
              <a:rPr lang="en-US" dirty="0"/>
              <a:t>Breed / Species Mapping</a:t>
            </a:r>
          </a:p>
          <a:p>
            <a:pPr lvl="1"/>
            <a:r>
              <a:rPr lang="en-US" dirty="0"/>
              <a:t>~2,700 Initial Entries</a:t>
            </a:r>
          </a:p>
          <a:p>
            <a:pPr lvl="1"/>
            <a:r>
              <a:rPr lang="en-US" dirty="0"/>
              <a:t>OHDSI Usagi Tool</a:t>
            </a:r>
          </a:p>
          <a:p>
            <a:endParaRPr lang="en-US" dirty="0"/>
          </a:p>
        </p:txBody>
      </p:sp>
    </p:spTree>
    <p:extLst>
      <p:ext uri="{BB962C8B-B14F-4D97-AF65-F5344CB8AC3E}">
        <p14:creationId xmlns:p14="http://schemas.microsoft.com/office/powerpoint/2010/main" val="2899380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ECB2BDD-4C13-2A46-9878-362E49F3F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94" y="151305"/>
            <a:ext cx="10889812" cy="603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529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DFDA-D1B1-0849-BF48-FBE3CB46C034}"/>
              </a:ext>
            </a:extLst>
          </p:cNvPr>
          <p:cNvSpPr>
            <a:spLocks noGrp="1"/>
          </p:cNvSpPr>
          <p:nvPr>
            <p:ph type="title"/>
          </p:nvPr>
        </p:nvSpPr>
        <p:spPr/>
        <p:txBody>
          <a:bodyPr/>
          <a:lstStyle/>
          <a:p>
            <a:r>
              <a:rPr lang="en-US" dirty="0"/>
              <a:t>OHDSI Infrastructure</a:t>
            </a:r>
          </a:p>
        </p:txBody>
      </p:sp>
      <p:sp>
        <p:nvSpPr>
          <p:cNvPr id="3" name="Content Placeholder 2">
            <a:extLst>
              <a:ext uri="{FF2B5EF4-FFF2-40B4-BE49-F238E27FC236}">
                <a16:creationId xmlns:a16="http://schemas.microsoft.com/office/drawing/2014/main" id="{641C6E8D-59C8-3D44-94BA-8B014FE66DEF}"/>
              </a:ext>
            </a:extLst>
          </p:cNvPr>
          <p:cNvSpPr>
            <a:spLocks noGrp="1"/>
          </p:cNvSpPr>
          <p:nvPr>
            <p:ph idx="1"/>
          </p:nvPr>
        </p:nvSpPr>
        <p:spPr/>
        <p:txBody>
          <a:bodyPr>
            <a:normAutofit lnSpcReduction="10000"/>
          </a:bodyPr>
          <a:lstStyle/>
          <a:p>
            <a:r>
              <a:rPr lang="en-US" dirty="0"/>
              <a:t>Windows VM</a:t>
            </a:r>
          </a:p>
          <a:p>
            <a:pPr lvl="1"/>
            <a:r>
              <a:rPr lang="en-US" dirty="0"/>
              <a:t>Tomcat / R / </a:t>
            </a:r>
            <a:r>
              <a:rPr lang="en-US" dirty="0" err="1"/>
              <a:t>WebAPI</a:t>
            </a:r>
            <a:r>
              <a:rPr lang="en-US" dirty="0"/>
              <a:t> / Tools</a:t>
            </a:r>
          </a:p>
          <a:p>
            <a:r>
              <a:rPr lang="en-US" dirty="0"/>
              <a:t>Microsoft SQL Server</a:t>
            </a:r>
          </a:p>
          <a:p>
            <a:r>
              <a:rPr lang="en-US" dirty="0"/>
              <a:t>ATLAS - </a:t>
            </a:r>
            <a:r>
              <a:rPr lang="en-US" dirty="0">
                <a:hlinkClick r:id="rId2"/>
              </a:rPr>
              <a:t>https://atlas.ohdsi.org/</a:t>
            </a:r>
            <a:endParaRPr lang="en-US" dirty="0"/>
          </a:p>
          <a:p>
            <a:pPr lvl="1"/>
            <a:r>
              <a:rPr lang="en-US" dirty="0"/>
              <a:t>Web-based, open-source application developed to support the design and execution of observational analyses to generate real world evidence from patient level observational data. Atlas is an open science analytics platform that can be installed locally within your institution to perform analyses across one or more observational databases which have been standardized to the OMOP Common Data Model V5 and can facilitate exchange of analysis designs with any other organizations across the OHDSI community who have adopted the same open science community standards and tools.</a:t>
            </a:r>
          </a:p>
        </p:txBody>
      </p:sp>
    </p:spTree>
    <p:extLst>
      <p:ext uri="{BB962C8B-B14F-4D97-AF65-F5344CB8AC3E}">
        <p14:creationId xmlns:p14="http://schemas.microsoft.com/office/powerpoint/2010/main" val="337460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C91F-E77E-B248-A15A-86D7359E2609}"/>
              </a:ext>
            </a:extLst>
          </p:cNvPr>
          <p:cNvSpPr>
            <a:spLocks noGrp="1"/>
          </p:cNvSpPr>
          <p:nvPr>
            <p:ph type="title"/>
          </p:nvPr>
        </p:nvSpPr>
        <p:spPr>
          <a:xfrm>
            <a:off x="838199" y="365125"/>
            <a:ext cx="10991127" cy="1325563"/>
          </a:xfrm>
        </p:spPr>
        <p:txBody>
          <a:bodyPr/>
          <a:lstStyle/>
          <a:p>
            <a:r>
              <a:rPr lang="en-US" dirty="0"/>
              <a:t>Extract / Transform / Load – The Book of OHDSI</a:t>
            </a:r>
            <a:br>
              <a:rPr lang="en-US" dirty="0"/>
            </a:br>
            <a:r>
              <a:rPr lang="en-US" sz="2000" dirty="0">
                <a:hlinkClick r:id="rId2"/>
              </a:rPr>
              <a:t>https://ohdsi.github.io/TheBookOfOhdsi/</a:t>
            </a:r>
            <a:r>
              <a:rPr lang="en-US" sz="2000" dirty="0"/>
              <a:t> </a:t>
            </a:r>
            <a:endParaRPr lang="en-US" dirty="0"/>
          </a:p>
        </p:txBody>
      </p:sp>
      <p:pic>
        <p:nvPicPr>
          <p:cNvPr id="4100" name="Picture 4" descr="General flow of an ETL and which tables to map first.">
            <a:extLst>
              <a:ext uri="{FF2B5EF4-FFF2-40B4-BE49-F238E27FC236}">
                <a16:creationId xmlns:a16="http://schemas.microsoft.com/office/drawing/2014/main" id="{BC457158-4D1B-5A46-A4AD-48DC7CAB1D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20"/>
          <a:stretch/>
        </p:blipFill>
        <p:spPr bwMode="auto">
          <a:xfrm>
            <a:off x="1409348" y="1490990"/>
            <a:ext cx="9373304" cy="449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725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F4487E-165D-F645-9313-E767561E20CE}"/>
              </a:ext>
            </a:extLst>
          </p:cNvPr>
          <p:cNvSpPr>
            <a:spLocks noGrp="1"/>
          </p:cNvSpPr>
          <p:nvPr>
            <p:ph type="title"/>
          </p:nvPr>
        </p:nvSpPr>
        <p:spPr/>
        <p:txBody>
          <a:bodyPr/>
          <a:lstStyle/>
          <a:p>
            <a:r>
              <a:rPr lang="en-US" dirty="0"/>
              <a:t>ETL Mapping</a:t>
            </a:r>
          </a:p>
        </p:txBody>
      </p:sp>
      <p:pic>
        <p:nvPicPr>
          <p:cNvPr id="3" name="Picture 2">
            <a:extLst>
              <a:ext uri="{FF2B5EF4-FFF2-40B4-BE49-F238E27FC236}">
                <a16:creationId xmlns:a16="http://schemas.microsoft.com/office/drawing/2014/main" id="{051F4FC5-E59B-7D48-8943-B1960940A525}"/>
              </a:ext>
            </a:extLst>
          </p:cNvPr>
          <p:cNvPicPr>
            <a:picLocks noChangeAspect="1"/>
          </p:cNvPicPr>
          <p:nvPr/>
        </p:nvPicPr>
        <p:blipFill>
          <a:blip r:embed="rId2"/>
          <a:stretch>
            <a:fillRect/>
          </a:stretch>
        </p:blipFill>
        <p:spPr>
          <a:xfrm>
            <a:off x="0" y="1456231"/>
            <a:ext cx="12192000" cy="3945537"/>
          </a:xfrm>
          <a:prstGeom prst="rect">
            <a:avLst/>
          </a:prstGeom>
        </p:spPr>
      </p:pic>
    </p:spTree>
    <p:extLst>
      <p:ext uri="{BB962C8B-B14F-4D97-AF65-F5344CB8AC3E}">
        <p14:creationId xmlns:p14="http://schemas.microsoft.com/office/powerpoint/2010/main" val="34648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24E8-F212-E94E-BF34-15A90EDF58C1}"/>
              </a:ext>
            </a:extLst>
          </p:cNvPr>
          <p:cNvSpPr>
            <a:spLocks noGrp="1"/>
          </p:cNvSpPr>
          <p:nvPr>
            <p:ph type="title"/>
          </p:nvPr>
        </p:nvSpPr>
        <p:spPr/>
        <p:txBody>
          <a:bodyPr/>
          <a:lstStyle/>
          <a:p>
            <a:r>
              <a:rPr lang="en-US" dirty="0"/>
              <a:t>ETL Process</a:t>
            </a:r>
          </a:p>
        </p:txBody>
      </p:sp>
      <p:sp>
        <p:nvSpPr>
          <p:cNvPr id="4" name="Rounded Rectangle 3">
            <a:extLst>
              <a:ext uri="{FF2B5EF4-FFF2-40B4-BE49-F238E27FC236}">
                <a16:creationId xmlns:a16="http://schemas.microsoft.com/office/drawing/2014/main" id="{85BE3F38-FC58-FC40-A658-43330ECA24A1}"/>
              </a:ext>
            </a:extLst>
          </p:cNvPr>
          <p:cNvSpPr/>
          <p:nvPr/>
        </p:nvSpPr>
        <p:spPr>
          <a:xfrm>
            <a:off x="486137" y="2442258"/>
            <a:ext cx="4414476" cy="2458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Harvest From VMACS to SQL Server</a:t>
            </a:r>
          </a:p>
          <a:p>
            <a:pPr algn="ctr"/>
            <a:endParaRPr lang="en-US" sz="2800" dirty="0"/>
          </a:p>
          <a:p>
            <a:pPr algn="ctr"/>
            <a:r>
              <a:rPr lang="en-US" sz="2800" dirty="0"/>
              <a:t>Minimal Transformation</a:t>
            </a:r>
          </a:p>
        </p:txBody>
      </p:sp>
      <p:sp>
        <p:nvSpPr>
          <p:cNvPr id="5" name="Rounded Rectangle 4">
            <a:extLst>
              <a:ext uri="{FF2B5EF4-FFF2-40B4-BE49-F238E27FC236}">
                <a16:creationId xmlns:a16="http://schemas.microsoft.com/office/drawing/2014/main" id="{CC67D8F1-705F-D441-8408-65BF1DF8E9E1}"/>
              </a:ext>
            </a:extLst>
          </p:cNvPr>
          <p:cNvSpPr/>
          <p:nvPr/>
        </p:nvSpPr>
        <p:spPr>
          <a:xfrm>
            <a:off x="7629526" y="2442258"/>
            <a:ext cx="4076340" cy="2458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Transform to CDM Format and insert into CDM</a:t>
            </a:r>
          </a:p>
        </p:txBody>
      </p:sp>
      <p:cxnSp>
        <p:nvCxnSpPr>
          <p:cNvPr id="7" name="Straight Arrow Connector 6">
            <a:extLst>
              <a:ext uri="{FF2B5EF4-FFF2-40B4-BE49-F238E27FC236}">
                <a16:creationId xmlns:a16="http://schemas.microsoft.com/office/drawing/2014/main" id="{96501DBA-89EE-0E4B-97DC-3BD481A5C0D2}"/>
              </a:ext>
            </a:extLst>
          </p:cNvPr>
          <p:cNvCxnSpPr>
            <a:cxnSpLocks/>
            <a:stCxn id="4" idx="3"/>
            <a:endCxn id="5" idx="1"/>
          </p:cNvCxnSpPr>
          <p:nvPr/>
        </p:nvCxnSpPr>
        <p:spPr>
          <a:xfrm>
            <a:off x="4900613" y="3671436"/>
            <a:ext cx="2728913" cy="0"/>
          </a:xfrm>
          <a:prstGeom prst="straightConnector1">
            <a:avLst/>
          </a:prstGeom>
          <a:ln w="1333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Graphic 17" descr="Repeat">
            <a:extLst>
              <a:ext uri="{FF2B5EF4-FFF2-40B4-BE49-F238E27FC236}">
                <a16:creationId xmlns:a16="http://schemas.microsoft.com/office/drawing/2014/main" id="{17164086-6510-EF45-A03B-6A76494205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0318" y="4222639"/>
            <a:ext cx="1801019" cy="1801019"/>
          </a:xfrm>
          <a:prstGeom prst="rect">
            <a:avLst/>
          </a:prstGeom>
        </p:spPr>
      </p:pic>
    </p:spTree>
    <p:extLst>
      <p:ext uri="{BB962C8B-B14F-4D97-AF65-F5344CB8AC3E}">
        <p14:creationId xmlns:p14="http://schemas.microsoft.com/office/powerpoint/2010/main" val="337405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2EE109-B30E-6643-AC12-46F78A0B1D05}"/>
              </a:ext>
            </a:extLst>
          </p:cNvPr>
          <p:cNvPicPr>
            <a:picLocks noChangeAspect="1"/>
          </p:cNvPicPr>
          <p:nvPr/>
        </p:nvPicPr>
        <p:blipFill>
          <a:blip r:embed="rId2"/>
          <a:stretch>
            <a:fillRect/>
          </a:stretch>
        </p:blipFill>
        <p:spPr>
          <a:xfrm>
            <a:off x="595234" y="488272"/>
            <a:ext cx="11001532" cy="5420432"/>
          </a:xfrm>
          <a:prstGeom prst="rect">
            <a:avLst/>
          </a:prstGeom>
          <a:ln>
            <a:solidFill>
              <a:schemeClr val="tx1"/>
            </a:solidFill>
          </a:ln>
        </p:spPr>
      </p:pic>
    </p:spTree>
    <p:extLst>
      <p:ext uri="{BB962C8B-B14F-4D97-AF65-F5344CB8AC3E}">
        <p14:creationId xmlns:p14="http://schemas.microsoft.com/office/powerpoint/2010/main" val="3322515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9CA2-983C-604D-BF09-C1D009247BA8}"/>
              </a:ext>
            </a:extLst>
          </p:cNvPr>
          <p:cNvSpPr>
            <a:spLocks noGrp="1"/>
          </p:cNvSpPr>
          <p:nvPr>
            <p:ph type="title"/>
          </p:nvPr>
        </p:nvSpPr>
        <p:spPr/>
        <p:txBody>
          <a:bodyPr/>
          <a:lstStyle/>
          <a:p>
            <a:r>
              <a:rPr lang="en-US" dirty="0"/>
              <a:t>OHDSI Trials and Tribulations</a:t>
            </a:r>
          </a:p>
        </p:txBody>
      </p:sp>
      <p:sp>
        <p:nvSpPr>
          <p:cNvPr id="3" name="Content Placeholder 2">
            <a:extLst>
              <a:ext uri="{FF2B5EF4-FFF2-40B4-BE49-F238E27FC236}">
                <a16:creationId xmlns:a16="http://schemas.microsoft.com/office/drawing/2014/main" id="{FBA5E3A7-F65A-8949-AA90-6EACFC2A5B1D}"/>
              </a:ext>
            </a:extLst>
          </p:cNvPr>
          <p:cNvSpPr>
            <a:spLocks noGrp="1"/>
          </p:cNvSpPr>
          <p:nvPr>
            <p:ph idx="1"/>
          </p:nvPr>
        </p:nvSpPr>
        <p:spPr/>
        <p:txBody>
          <a:bodyPr>
            <a:normAutofit lnSpcReduction="10000"/>
          </a:bodyPr>
          <a:lstStyle/>
          <a:p>
            <a:r>
              <a:rPr lang="en-US" dirty="0"/>
              <a:t>Achilles</a:t>
            </a:r>
          </a:p>
          <a:p>
            <a:pPr lvl="1"/>
            <a:r>
              <a:rPr lang="en-US" dirty="0"/>
              <a:t>Documentation around R not ideal for novices</a:t>
            </a:r>
          </a:p>
          <a:p>
            <a:pPr lvl="1"/>
            <a:r>
              <a:rPr lang="en-US" dirty="0"/>
              <a:t>Mismatch for database / DDL</a:t>
            </a:r>
          </a:p>
          <a:p>
            <a:pPr lvl="1"/>
            <a:r>
              <a:rPr lang="en-US" dirty="0"/>
              <a:t>Running on 32-bit/64-bit R / Java -- discussion for solution in forum thread</a:t>
            </a:r>
          </a:p>
          <a:p>
            <a:r>
              <a:rPr lang="en-US" dirty="0"/>
              <a:t>SQL Server not a first-class citizen / incomplete testing </a:t>
            </a:r>
          </a:p>
          <a:p>
            <a:r>
              <a:rPr lang="en-US" dirty="0"/>
              <a:t>Recommendation</a:t>
            </a:r>
          </a:p>
          <a:p>
            <a:pPr lvl="1"/>
            <a:r>
              <a:rPr lang="en-US" dirty="0"/>
              <a:t>Valuable to have more interaction with the researchers to have sample cohorts to validate how the system should work</a:t>
            </a:r>
          </a:p>
          <a:p>
            <a:pPr lvl="1"/>
            <a:r>
              <a:rPr lang="en-US" dirty="0"/>
              <a:t>Data Validation</a:t>
            </a:r>
          </a:p>
          <a:p>
            <a:r>
              <a:rPr lang="en-US" dirty="0"/>
              <a:t>Lots of little issues &amp; frustrations</a:t>
            </a:r>
          </a:p>
          <a:p>
            <a:endParaRPr lang="en-US" dirty="0"/>
          </a:p>
        </p:txBody>
      </p:sp>
    </p:spTree>
    <p:extLst>
      <p:ext uri="{BB962C8B-B14F-4D97-AF65-F5344CB8AC3E}">
        <p14:creationId xmlns:p14="http://schemas.microsoft.com/office/powerpoint/2010/main" val="388207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AD09-9C76-C940-A3E7-97A212EBA932}"/>
              </a:ext>
            </a:extLst>
          </p:cNvPr>
          <p:cNvSpPr>
            <a:spLocks noGrp="1"/>
          </p:cNvSpPr>
          <p:nvPr>
            <p:ph type="title"/>
          </p:nvPr>
        </p:nvSpPr>
        <p:spPr>
          <a:xfrm>
            <a:off x="525293" y="333032"/>
            <a:ext cx="11167353" cy="1325563"/>
          </a:xfrm>
        </p:spPr>
        <p:txBody>
          <a:bodyPr>
            <a:normAutofit/>
          </a:bodyPr>
          <a:lstStyle/>
          <a:p>
            <a:r>
              <a:rPr lang="en-US" dirty="0"/>
              <a:t>Playbook – Data Import and Validation Guidelines</a:t>
            </a:r>
          </a:p>
        </p:txBody>
      </p:sp>
      <p:sp>
        <p:nvSpPr>
          <p:cNvPr id="3" name="Content Placeholder 2">
            <a:extLst>
              <a:ext uri="{FF2B5EF4-FFF2-40B4-BE49-F238E27FC236}">
                <a16:creationId xmlns:a16="http://schemas.microsoft.com/office/drawing/2014/main" id="{B2E52CA9-2D16-9542-9A17-5FD511395C03}"/>
              </a:ext>
            </a:extLst>
          </p:cNvPr>
          <p:cNvSpPr>
            <a:spLocks noGrp="1"/>
          </p:cNvSpPr>
          <p:nvPr>
            <p:ph idx="1"/>
          </p:nvPr>
        </p:nvSpPr>
        <p:spPr>
          <a:xfrm>
            <a:off x="525293" y="1825625"/>
            <a:ext cx="11167353" cy="4351338"/>
          </a:xfrm>
        </p:spPr>
        <p:txBody>
          <a:bodyPr/>
          <a:lstStyle/>
          <a:p>
            <a:pPr marL="1016000" lvl="1" indent="-457200">
              <a:buFont typeface="+mj-lt"/>
              <a:buAutoNum type="arabicPeriod"/>
            </a:pPr>
            <a:r>
              <a:rPr lang="en-US" dirty="0"/>
              <a:t>Requirements</a:t>
            </a:r>
          </a:p>
          <a:p>
            <a:pPr marL="1016000" lvl="1" indent="-457200">
              <a:buFont typeface="+mj-lt"/>
              <a:buAutoNum type="arabicPeriod"/>
            </a:pPr>
            <a:r>
              <a:rPr lang="en-US" dirty="0"/>
              <a:t>Data Discovery</a:t>
            </a:r>
          </a:p>
          <a:p>
            <a:pPr marL="1016000" lvl="1" indent="-457200">
              <a:buFont typeface="+mj-lt"/>
              <a:buAutoNum type="arabicPeriod"/>
            </a:pPr>
            <a:r>
              <a:rPr lang="en-US" dirty="0"/>
              <a:t>Data Mapping</a:t>
            </a:r>
          </a:p>
          <a:p>
            <a:pPr marL="1016000" lvl="1" indent="-457200">
              <a:buFont typeface="+mj-lt"/>
              <a:buAutoNum type="arabicPeriod"/>
            </a:pPr>
            <a:r>
              <a:rPr lang="en-US" dirty="0"/>
              <a:t>Extract, Transform, Load (ETL)</a:t>
            </a:r>
          </a:p>
          <a:p>
            <a:pPr marL="1016000" lvl="1" indent="-457200">
              <a:buFont typeface="+mj-lt"/>
              <a:buAutoNum type="arabicPeriod"/>
            </a:pPr>
            <a:r>
              <a:rPr lang="en-US" dirty="0"/>
              <a:t>Testing and Validation</a:t>
            </a:r>
          </a:p>
        </p:txBody>
      </p:sp>
    </p:spTree>
    <p:extLst>
      <p:ext uri="{BB962C8B-B14F-4D97-AF65-F5344CB8AC3E}">
        <p14:creationId xmlns:p14="http://schemas.microsoft.com/office/powerpoint/2010/main" val="140268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A1ED9-8C04-DA46-AE25-3DA826EADA22}"/>
              </a:ext>
            </a:extLst>
          </p:cNvPr>
          <p:cNvSpPr>
            <a:spLocks noGrp="1"/>
          </p:cNvSpPr>
          <p:nvPr>
            <p:ph type="body" idx="1"/>
          </p:nvPr>
        </p:nvSpPr>
        <p:spPr/>
        <p:txBody>
          <a:bodyPr/>
          <a:lstStyle/>
          <a:p>
            <a:r>
              <a:rPr lang="en-US" dirty="0"/>
              <a:t>Be able to self-assess institutional readiness to attempt conversion to the OHDSI Common Data Model Understand pros and cons of selecting different vocabularies for mapping institutional concepts.</a:t>
            </a:r>
          </a:p>
          <a:p>
            <a:endParaRPr lang="en-US" dirty="0"/>
          </a:p>
          <a:p>
            <a:r>
              <a:rPr lang="en-US" dirty="0"/>
              <a:t>Understand the value in using the OHDSI Common Data Model over a custom schema. </a:t>
            </a:r>
          </a:p>
        </p:txBody>
      </p:sp>
      <p:sp>
        <p:nvSpPr>
          <p:cNvPr id="3" name="Slide Number Placeholder 2">
            <a:extLst>
              <a:ext uri="{FF2B5EF4-FFF2-40B4-BE49-F238E27FC236}">
                <a16:creationId xmlns:a16="http://schemas.microsoft.com/office/drawing/2014/main" id="{68BECDD8-02A2-244B-A444-21025AE9F2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4" name="Title 3">
            <a:extLst>
              <a:ext uri="{FF2B5EF4-FFF2-40B4-BE49-F238E27FC236}">
                <a16:creationId xmlns:a16="http://schemas.microsoft.com/office/drawing/2014/main" id="{96174BC3-5ECD-354E-B5CD-B928D6915348}"/>
              </a:ext>
            </a:extLst>
          </p:cNvPr>
          <p:cNvSpPr>
            <a:spLocks noGrp="1"/>
          </p:cNvSpPr>
          <p:nvPr>
            <p:ph type="title"/>
          </p:nvPr>
        </p:nvSpPr>
        <p:spPr/>
        <p:txBody>
          <a:bodyPr/>
          <a:lstStyle/>
          <a:p>
            <a:r>
              <a:rPr lang="en-US" dirty="0"/>
              <a:t>Learning Outcomes</a:t>
            </a:r>
          </a:p>
        </p:txBody>
      </p:sp>
    </p:spTree>
    <p:extLst>
      <p:ext uri="{BB962C8B-B14F-4D97-AF65-F5344CB8AC3E}">
        <p14:creationId xmlns:p14="http://schemas.microsoft.com/office/powerpoint/2010/main" val="1252048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94A8-363B-1A41-B098-FB4E14749BCE}"/>
              </a:ext>
            </a:extLst>
          </p:cNvPr>
          <p:cNvSpPr>
            <a:spLocks noGrp="1"/>
          </p:cNvSpPr>
          <p:nvPr>
            <p:ph type="title"/>
          </p:nvPr>
        </p:nvSpPr>
        <p:spPr/>
        <p:txBody>
          <a:bodyPr/>
          <a:lstStyle/>
          <a:p>
            <a:r>
              <a:rPr lang="en-US" dirty="0"/>
              <a:t>Self –Assessment – Are you ready?</a:t>
            </a:r>
          </a:p>
        </p:txBody>
      </p:sp>
      <p:sp>
        <p:nvSpPr>
          <p:cNvPr id="3" name="Content Placeholder 2">
            <a:extLst>
              <a:ext uri="{FF2B5EF4-FFF2-40B4-BE49-F238E27FC236}">
                <a16:creationId xmlns:a16="http://schemas.microsoft.com/office/drawing/2014/main" id="{7FFDBDA5-C106-4D4E-8572-1658713DD8C2}"/>
              </a:ext>
            </a:extLst>
          </p:cNvPr>
          <p:cNvSpPr>
            <a:spLocks noGrp="1"/>
          </p:cNvSpPr>
          <p:nvPr>
            <p:ph idx="1"/>
          </p:nvPr>
        </p:nvSpPr>
        <p:spPr/>
        <p:txBody>
          <a:bodyPr/>
          <a:lstStyle/>
          <a:p>
            <a:r>
              <a:rPr lang="en-US" dirty="0"/>
              <a:t>Do you have access to your data?</a:t>
            </a:r>
          </a:p>
          <a:p>
            <a:r>
              <a:rPr lang="en-US" dirty="0"/>
              <a:t>Is it stored discretely? Can you change how it is collected/stored?</a:t>
            </a:r>
          </a:p>
          <a:p>
            <a:r>
              <a:rPr lang="en-US" dirty="0"/>
              <a:t>Are your concepts mapped to standard ontologies?</a:t>
            </a:r>
          </a:p>
          <a:p>
            <a:r>
              <a:rPr lang="en-US" dirty="0"/>
              <a:t>Do you have the staff/expertise to perform this mapping?</a:t>
            </a:r>
          </a:p>
          <a:p>
            <a:r>
              <a:rPr lang="en-US" dirty="0"/>
              <a:t>Do you have staff to configure servers and start working on the ETL?</a:t>
            </a:r>
          </a:p>
          <a:p>
            <a:endParaRPr lang="en-US" dirty="0"/>
          </a:p>
        </p:txBody>
      </p:sp>
      <p:sp>
        <p:nvSpPr>
          <p:cNvPr id="4" name="Slide Number Placeholder 3">
            <a:extLst>
              <a:ext uri="{FF2B5EF4-FFF2-40B4-BE49-F238E27FC236}">
                <a16:creationId xmlns:a16="http://schemas.microsoft.com/office/drawing/2014/main" id="{95E393D5-7BC9-3A47-902A-4BC2F94687CA}"/>
              </a:ext>
            </a:extLst>
          </p:cNvPr>
          <p:cNvSpPr>
            <a:spLocks noGrp="1"/>
          </p:cNvSpPr>
          <p:nvPr>
            <p:ph type="sldNum" sz="quarter" idx="12"/>
          </p:nvPr>
        </p:nvSpPr>
        <p:spPr/>
        <p:txBody>
          <a:bodyPr/>
          <a:lstStyle/>
          <a:p>
            <a:fld id="{3DA0E685-DD13-8C4C-B5A5-813898DBE57B}" type="slidenum">
              <a:rPr lang="en-US" smtClean="0"/>
              <a:t>30</a:t>
            </a:fld>
            <a:endParaRPr lang="en-US"/>
          </a:p>
        </p:txBody>
      </p:sp>
    </p:spTree>
    <p:extLst>
      <p:ext uri="{BB962C8B-B14F-4D97-AF65-F5344CB8AC3E}">
        <p14:creationId xmlns:p14="http://schemas.microsoft.com/office/powerpoint/2010/main" val="3186007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B15FD-18E7-2C4B-AB68-AB01B208C95F}"/>
              </a:ext>
            </a:extLst>
          </p:cNvPr>
          <p:cNvSpPr>
            <a:spLocks noGrp="1"/>
          </p:cNvSpPr>
          <p:nvPr>
            <p:ph type="title"/>
          </p:nvPr>
        </p:nvSpPr>
        <p:spPr>
          <a:xfrm>
            <a:off x="525293" y="333032"/>
            <a:ext cx="11167353" cy="1325563"/>
          </a:xfrm>
        </p:spPr>
        <p:txBody>
          <a:bodyPr wrap="square" anchor="ctr">
            <a:normAutofit/>
          </a:bodyPr>
          <a:lstStyle/>
          <a:p>
            <a:r>
              <a:rPr lang="en-US" dirty="0"/>
              <a:t>ETL Philosophy</a:t>
            </a:r>
          </a:p>
        </p:txBody>
      </p:sp>
      <p:sp>
        <p:nvSpPr>
          <p:cNvPr id="4" name="Slide Number Placeholder 3">
            <a:extLst>
              <a:ext uri="{FF2B5EF4-FFF2-40B4-BE49-F238E27FC236}">
                <a16:creationId xmlns:a16="http://schemas.microsoft.com/office/drawing/2014/main" id="{C0A40114-C758-7047-BB3D-63A89421542E}"/>
              </a:ext>
            </a:extLst>
          </p:cNvPr>
          <p:cNvSpPr>
            <a:spLocks noGrp="1"/>
          </p:cNvSpPr>
          <p:nvPr>
            <p:ph type="sldNum" sz="quarter" idx="12"/>
          </p:nvPr>
        </p:nvSpPr>
        <p:spPr>
          <a:xfrm>
            <a:off x="10809049" y="6343993"/>
            <a:ext cx="883597" cy="365125"/>
          </a:xfrm>
        </p:spPr>
        <p:txBody>
          <a:bodyPr wrap="square" anchor="ctr">
            <a:normAutofit/>
          </a:bodyPr>
          <a:lstStyle/>
          <a:p>
            <a:pPr>
              <a:spcAft>
                <a:spcPts val="600"/>
              </a:spcAft>
            </a:pPr>
            <a:fld id="{3DA0E685-DD13-8C4C-B5A5-813898DBE57B}" type="slidenum">
              <a:rPr lang="en-US" smtClean="0"/>
              <a:pPr>
                <a:spcAft>
                  <a:spcPts val="600"/>
                </a:spcAft>
              </a:pPr>
              <a:t>31</a:t>
            </a:fld>
            <a:endParaRPr lang="en-US"/>
          </a:p>
        </p:txBody>
      </p:sp>
      <p:graphicFrame>
        <p:nvGraphicFramePr>
          <p:cNvPr id="6" name="Content Placeholder 2">
            <a:extLst>
              <a:ext uri="{FF2B5EF4-FFF2-40B4-BE49-F238E27FC236}">
                <a16:creationId xmlns:a16="http://schemas.microsoft.com/office/drawing/2014/main" id="{ED85E4B1-50A3-42BD-9993-E8D0F06710E9}"/>
              </a:ext>
            </a:extLst>
          </p:cNvPr>
          <p:cNvGraphicFramePr>
            <a:graphicFrameLocks noGrp="1"/>
          </p:cNvGraphicFramePr>
          <p:nvPr>
            <p:ph idx="1"/>
            <p:extLst>
              <p:ext uri="{D42A27DB-BD31-4B8C-83A1-F6EECF244321}">
                <p14:modId xmlns:p14="http://schemas.microsoft.com/office/powerpoint/2010/main" val="93034109"/>
              </p:ext>
            </p:extLst>
          </p:nvPr>
        </p:nvGraphicFramePr>
        <p:xfrm>
          <a:off x="525293" y="1825625"/>
          <a:ext cx="1116735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5333EDCF-606F-194D-B1D2-014409D4F9A3}"/>
              </a:ext>
            </a:extLst>
          </p:cNvPr>
          <p:cNvSpPr/>
          <p:nvPr/>
        </p:nvSpPr>
        <p:spPr>
          <a:xfrm>
            <a:off x="4456590" y="2503503"/>
            <a:ext cx="142043" cy="142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3205492-5C24-574F-AAAE-8C60779D1804}"/>
              </a:ext>
            </a:extLst>
          </p:cNvPr>
          <p:cNvSpPr/>
          <p:nvPr/>
        </p:nvSpPr>
        <p:spPr>
          <a:xfrm>
            <a:off x="3357238" y="2432481"/>
            <a:ext cx="142043" cy="142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72231F7-1AF0-AB49-9DE7-4D9F68D42F66}"/>
              </a:ext>
            </a:extLst>
          </p:cNvPr>
          <p:cNvSpPr/>
          <p:nvPr/>
        </p:nvSpPr>
        <p:spPr>
          <a:xfrm>
            <a:off x="4456590" y="2984376"/>
            <a:ext cx="142043" cy="142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C88D79D-9F8F-F84E-A80E-AB334DA61EDA}"/>
              </a:ext>
            </a:extLst>
          </p:cNvPr>
          <p:cNvSpPr/>
          <p:nvPr/>
        </p:nvSpPr>
        <p:spPr>
          <a:xfrm>
            <a:off x="3135297" y="2913354"/>
            <a:ext cx="142043" cy="142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C84B713-D582-DB41-84CB-690F3A1E992F}"/>
              </a:ext>
            </a:extLst>
          </p:cNvPr>
          <p:cNvSpPr/>
          <p:nvPr/>
        </p:nvSpPr>
        <p:spPr>
          <a:xfrm>
            <a:off x="3987553" y="3286957"/>
            <a:ext cx="142043" cy="142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8B5B1D7-EBEA-9B40-A6FB-3A8707DE9B84}"/>
              </a:ext>
            </a:extLst>
          </p:cNvPr>
          <p:cNvSpPr/>
          <p:nvPr/>
        </p:nvSpPr>
        <p:spPr>
          <a:xfrm>
            <a:off x="3277340" y="3520210"/>
            <a:ext cx="142043" cy="142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C6E7B75-7E18-6645-89AF-F7685CE1F588}"/>
              </a:ext>
            </a:extLst>
          </p:cNvPr>
          <p:cNvSpPr/>
          <p:nvPr/>
        </p:nvSpPr>
        <p:spPr>
          <a:xfrm>
            <a:off x="4236128" y="4001294"/>
            <a:ext cx="142043" cy="142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0CE5EE6-6AEB-3248-B92D-15E3383C05AC}"/>
              </a:ext>
            </a:extLst>
          </p:cNvPr>
          <p:cNvSpPr/>
          <p:nvPr/>
        </p:nvSpPr>
        <p:spPr>
          <a:xfrm>
            <a:off x="7430578" y="2230512"/>
            <a:ext cx="1198488" cy="1198488"/>
          </a:xfrm>
          <a:prstGeom prst="ellipse">
            <a:avLst/>
          </a:prstGeom>
          <a:solidFill>
            <a:srgbClr val="BBB8D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EBAED5B-A440-A04A-AB76-FAA84B332BB9}"/>
              </a:ext>
            </a:extLst>
          </p:cNvPr>
          <p:cNvSpPr/>
          <p:nvPr/>
        </p:nvSpPr>
        <p:spPr>
          <a:xfrm>
            <a:off x="8060893" y="2527175"/>
            <a:ext cx="1198488" cy="1198488"/>
          </a:xfrm>
          <a:prstGeom prst="ellipse">
            <a:avLst/>
          </a:prstGeom>
          <a:solidFill>
            <a:srgbClr val="BBB8D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6B3C735-062D-C44C-9F7E-4D527AD38345}"/>
              </a:ext>
            </a:extLst>
          </p:cNvPr>
          <p:cNvSpPr/>
          <p:nvPr/>
        </p:nvSpPr>
        <p:spPr>
          <a:xfrm>
            <a:off x="7146492" y="2856918"/>
            <a:ext cx="1198488" cy="1198488"/>
          </a:xfrm>
          <a:prstGeom prst="ellipse">
            <a:avLst/>
          </a:prstGeom>
          <a:solidFill>
            <a:srgbClr val="BBB8D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E6F9AAE-D6D5-204E-BBCF-EC1207C8879B}"/>
              </a:ext>
            </a:extLst>
          </p:cNvPr>
          <p:cNvSpPr/>
          <p:nvPr/>
        </p:nvSpPr>
        <p:spPr>
          <a:xfrm>
            <a:off x="7745706" y="3176432"/>
            <a:ext cx="1198488" cy="1198488"/>
          </a:xfrm>
          <a:prstGeom prst="ellipse">
            <a:avLst/>
          </a:prstGeom>
          <a:solidFill>
            <a:srgbClr val="BBB8D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24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5076F-392F-C745-BFBD-AFDFD0C5510E}"/>
              </a:ext>
            </a:extLst>
          </p:cNvPr>
          <p:cNvSpPr>
            <a:spLocks noGrp="1"/>
          </p:cNvSpPr>
          <p:nvPr>
            <p:ph type="title"/>
          </p:nvPr>
        </p:nvSpPr>
        <p:spPr/>
        <p:txBody>
          <a:bodyPr/>
          <a:lstStyle/>
          <a:p>
            <a:r>
              <a:rPr lang="en-US" dirty="0"/>
              <a:t>October 2020 Status</a:t>
            </a:r>
          </a:p>
        </p:txBody>
      </p:sp>
      <p:sp>
        <p:nvSpPr>
          <p:cNvPr id="3" name="Content Placeholder 2">
            <a:extLst>
              <a:ext uri="{FF2B5EF4-FFF2-40B4-BE49-F238E27FC236}">
                <a16:creationId xmlns:a16="http://schemas.microsoft.com/office/drawing/2014/main" id="{6B987CF7-5BDE-6241-B755-E696D543DCC9}"/>
              </a:ext>
            </a:extLst>
          </p:cNvPr>
          <p:cNvSpPr>
            <a:spLocks noGrp="1"/>
          </p:cNvSpPr>
          <p:nvPr>
            <p:ph idx="1"/>
          </p:nvPr>
        </p:nvSpPr>
        <p:spPr/>
        <p:txBody>
          <a:bodyPr/>
          <a:lstStyle/>
          <a:p>
            <a:r>
              <a:rPr lang="en-US" dirty="0"/>
              <a:t>ETL Includes 10 years of data</a:t>
            </a:r>
          </a:p>
          <a:p>
            <a:pPr lvl="1"/>
            <a:r>
              <a:rPr lang="en-US" dirty="0"/>
              <a:t>Patient (breed/species)</a:t>
            </a:r>
          </a:p>
          <a:p>
            <a:pPr lvl="1"/>
            <a:r>
              <a:rPr lang="en-US" dirty="0"/>
              <a:t>Visit</a:t>
            </a:r>
          </a:p>
          <a:p>
            <a:pPr lvl="1"/>
            <a:r>
              <a:rPr lang="en-US" dirty="0"/>
              <a:t>Procedures</a:t>
            </a:r>
          </a:p>
          <a:p>
            <a:pPr lvl="1"/>
            <a:r>
              <a:rPr lang="en-US" dirty="0"/>
              <a:t>Drugs</a:t>
            </a:r>
          </a:p>
          <a:p>
            <a:pPr lvl="1"/>
            <a:r>
              <a:rPr lang="en-US" dirty="0"/>
              <a:t>Specific lab tests (with shim)</a:t>
            </a:r>
          </a:p>
          <a:p>
            <a:r>
              <a:rPr lang="en-US" dirty="0"/>
              <a:t>Test and Production ATLAS Servers</a:t>
            </a:r>
          </a:p>
          <a:p>
            <a:r>
              <a:rPr lang="en-US" dirty="0"/>
              <a:t>Basic </a:t>
            </a:r>
            <a:r>
              <a:rPr lang="en-US" dirty="0" err="1"/>
              <a:t>AuthN</a:t>
            </a:r>
            <a:r>
              <a:rPr lang="en-US" dirty="0"/>
              <a:t>/</a:t>
            </a:r>
            <a:r>
              <a:rPr lang="en-US" dirty="0" err="1"/>
              <a:t>AuthZ</a:t>
            </a:r>
            <a:endParaRPr lang="en-US" dirty="0"/>
          </a:p>
        </p:txBody>
      </p:sp>
    </p:spTree>
    <p:extLst>
      <p:ext uri="{BB962C8B-B14F-4D97-AF65-F5344CB8AC3E}">
        <p14:creationId xmlns:p14="http://schemas.microsoft.com/office/powerpoint/2010/main" val="3583863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EC64B0-46ED-E846-8001-995C6EE4108A}"/>
              </a:ext>
            </a:extLst>
          </p:cNvPr>
          <p:cNvSpPr>
            <a:spLocks noGrp="1"/>
          </p:cNvSpPr>
          <p:nvPr>
            <p:ph idx="1"/>
          </p:nvPr>
        </p:nvSpPr>
        <p:spPr>
          <a:xfrm>
            <a:off x="525293" y="1825625"/>
            <a:ext cx="11167353" cy="3932918"/>
          </a:xfrm>
        </p:spPr>
        <p:txBody>
          <a:bodyPr anchor="ctr">
            <a:normAutofit/>
          </a:bodyPr>
          <a:lstStyle/>
          <a:p>
            <a:pPr marL="76200" indent="0" algn="ctr">
              <a:buNone/>
            </a:pPr>
            <a:r>
              <a:rPr lang="en-US" sz="6000" dirty="0">
                <a:solidFill>
                  <a:srgbClr val="FF0000"/>
                </a:solidFill>
              </a:rPr>
              <a:t>Clinical Diagnosis Coding</a:t>
            </a:r>
          </a:p>
        </p:txBody>
      </p:sp>
      <p:sp>
        <p:nvSpPr>
          <p:cNvPr id="6" name="Title 5">
            <a:extLst>
              <a:ext uri="{FF2B5EF4-FFF2-40B4-BE49-F238E27FC236}">
                <a16:creationId xmlns:a16="http://schemas.microsoft.com/office/drawing/2014/main" id="{6D128974-B153-AD47-8B72-3F87F8FFAE08}"/>
              </a:ext>
            </a:extLst>
          </p:cNvPr>
          <p:cNvSpPr>
            <a:spLocks noGrp="1"/>
          </p:cNvSpPr>
          <p:nvPr>
            <p:ph type="title"/>
          </p:nvPr>
        </p:nvSpPr>
        <p:spPr/>
        <p:txBody>
          <a:bodyPr>
            <a:normAutofit/>
          </a:bodyPr>
          <a:lstStyle/>
          <a:p>
            <a:r>
              <a:rPr lang="en-US" dirty="0"/>
              <a:t>Coding Project – Phase 2 </a:t>
            </a:r>
            <a:br>
              <a:rPr lang="en-US" dirty="0"/>
            </a:br>
            <a:r>
              <a:rPr lang="en-US" sz="2400" dirty="0"/>
              <a:t>December 2020</a:t>
            </a:r>
            <a:endParaRPr lang="en-US" sz="1400" dirty="0"/>
          </a:p>
        </p:txBody>
      </p:sp>
    </p:spTree>
    <p:extLst>
      <p:ext uri="{BB962C8B-B14F-4D97-AF65-F5344CB8AC3E}">
        <p14:creationId xmlns:p14="http://schemas.microsoft.com/office/powerpoint/2010/main" val="464266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CBDF-0A68-8945-B3F5-8EDC4DA22B72}"/>
              </a:ext>
            </a:extLst>
          </p:cNvPr>
          <p:cNvSpPr>
            <a:spLocks noGrp="1"/>
          </p:cNvSpPr>
          <p:nvPr>
            <p:ph type="title"/>
          </p:nvPr>
        </p:nvSpPr>
        <p:spPr/>
        <p:txBody>
          <a:bodyPr/>
          <a:lstStyle/>
          <a:p>
            <a:r>
              <a:rPr lang="en-US" dirty="0"/>
              <a:t>Coding Project – Phase 2 </a:t>
            </a:r>
            <a:br>
              <a:rPr lang="en-US" dirty="0"/>
            </a:br>
            <a:r>
              <a:rPr lang="en-US" sz="2400" dirty="0"/>
              <a:t>December 2020</a:t>
            </a:r>
            <a:endParaRPr lang="en-US" dirty="0"/>
          </a:p>
        </p:txBody>
      </p:sp>
      <p:sp>
        <p:nvSpPr>
          <p:cNvPr id="3" name="Content Placeholder 2">
            <a:extLst>
              <a:ext uri="{FF2B5EF4-FFF2-40B4-BE49-F238E27FC236}">
                <a16:creationId xmlns:a16="http://schemas.microsoft.com/office/drawing/2014/main" id="{68B83A7F-4887-E945-962D-EA0848D59FF3}"/>
              </a:ext>
            </a:extLst>
          </p:cNvPr>
          <p:cNvSpPr>
            <a:spLocks noGrp="1"/>
          </p:cNvSpPr>
          <p:nvPr>
            <p:ph idx="1"/>
          </p:nvPr>
        </p:nvSpPr>
        <p:spPr/>
        <p:txBody>
          <a:bodyPr/>
          <a:lstStyle/>
          <a:p>
            <a:r>
              <a:rPr lang="en-US" dirty="0"/>
              <a:t>Add Clinical Diagnosis coding capabilities to VMACS</a:t>
            </a:r>
          </a:p>
          <a:p>
            <a:pPr lvl="1"/>
            <a:r>
              <a:rPr lang="en-US" dirty="0"/>
              <a:t>Map retrospective data and pull into our CDM</a:t>
            </a:r>
          </a:p>
          <a:p>
            <a:pPr lvl="1"/>
            <a:r>
              <a:rPr lang="en-US" dirty="0"/>
              <a:t>Store SNOMED codes alongside free text diagnosis</a:t>
            </a:r>
          </a:p>
          <a:p>
            <a:pPr lvl="1"/>
            <a:r>
              <a:rPr lang="en-US" dirty="0"/>
              <a:t>Build tool to leverage 3</a:t>
            </a:r>
            <a:r>
              <a:rPr lang="en-US" baseline="30000" dirty="0"/>
              <a:t>rd</a:t>
            </a:r>
            <a:r>
              <a:rPr lang="en-US" dirty="0"/>
              <a:t> party SNOMED Browser/Search API</a:t>
            </a:r>
          </a:p>
          <a:p>
            <a:r>
              <a:rPr lang="en-US" dirty="0"/>
              <a:t>Add Clinical Pathology Tests to our ETL</a:t>
            </a:r>
          </a:p>
          <a:p>
            <a:pPr lvl="1"/>
            <a:r>
              <a:rPr lang="en-US" dirty="0"/>
              <a:t>Pull LOINC-coded results</a:t>
            </a:r>
          </a:p>
          <a:p>
            <a:r>
              <a:rPr lang="en-US" dirty="0"/>
              <a:t>Refine Playbook guidelines in support of initial studies</a:t>
            </a:r>
          </a:p>
          <a:p>
            <a:r>
              <a:rPr lang="en-US" dirty="0"/>
              <a:t>Improved </a:t>
            </a:r>
            <a:r>
              <a:rPr lang="en-US" dirty="0" err="1"/>
              <a:t>AuthN</a:t>
            </a:r>
            <a:r>
              <a:rPr lang="en-US" dirty="0"/>
              <a:t>/</a:t>
            </a:r>
            <a:r>
              <a:rPr lang="en-US" dirty="0" err="1"/>
              <a:t>AuthZ</a:t>
            </a:r>
            <a:endParaRPr lang="en-US" dirty="0"/>
          </a:p>
        </p:txBody>
      </p:sp>
    </p:spTree>
    <p:extLst>
      <p:ext uri="{BB962C8B-B14F-4D97-AF65-F5344CB8AC3E}">
        <p14:creationId xmlns:p14="http://schemas.microsoft.com/office/powerpoint/2010/main" val="3837054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538790-C145-E643-85E7-1EC7AE75391B}"/>
              </a:ext>
            </a:extLst>
          </p:cNvPr>
          <p:cNvSpPr>
            <a:spLocks noGrp="1"/>
          </p:cNvSpPr>
          <p:nvPr>
            <p:ph type="body" idx="1"/>
          </p:nvPr>
        </p:nvSpPr>
        <p:spPr>
          <a:xfrm>
            <a:off x="525293" y="1554162"/>
            <a:ext cx="11167353" cy="780665"/>
          </a:xfrm>
        </p:spPr>
        <p:txBody>
          <a:bodyPr/>
          <a:lstStyle/>
          <a:p>
            <a:r>
              <a:rPr lang="en-US" dirty="0"/>
              <a:t>Clinical Diagnosis is required to finalize the record</a:t>
            </a:r>
          </a:p>
        </p:txBody>
      </p:sp>
      <p:sp>
        <p:nvSpPr>
          <p:cNvPr id="2" name="Title 1">
            <a:extLst>
              <a:ext uri="{FF2B5EF4-FFF2-40B4-BE49-F238E27FC236}">
                <a16:creationId xmlns:a16="http://schemas.microsoft.com/office/drawing/2014/main" id="{6310227B-4950-514A-921B-70F913CEED48}"/>
              </a:ext>
            </a:extLst>
          </p:cNvPr>
          <p:cNvSpPr>
            <a:spLocks noGrp="1"/>
          </p:cNvSpPr>
          <p:nvPr>
            <p:ph type="title"/>
          </p:nvPr>
        </p:nvSpPr>
        <p:spPr/>
        <p:txBody>
          <a:bodyPr/>
          <a:lstStyle/>
          <a:p>
            <a:r>
              <a:rPr lang="en-US" dirty="0"/>
              <a:t>Second Phase – Clinical Diagnosis</a:t>
            </a:r>
          </a:p>
        </p:txBody>
      </p:sp>
      <p:pic>
        <p:nvPicPr>
          <p:cNvPr id="5" name="Content Placeholder 4" descr="A picture containing graphical user interface&#10;&#10;Description automatically generated">
            <a:extLst>
              <a:ext uri="{FF2B5EF4-FFF2-40B4-BE49-F238E27FC236}">
                <a16:creationId xmlns:a16="http://schemas.microsoft.com/office/drawing/2014/main" id="{3C1633E0-69E3-1445-93C5-CFBB1D90C245}"/>
              </a:ext>
            </a:extLst>
          </p:cNvPr>
          <p:cNvPicPr>
            <a:picLocks noGrp="1" noChangeAspect="1"/>
          </p:cNvPicPr>
          <p:nvPr>
            <p:ph idx="4294967295"/>
          </p:nvPr>
        </p:nvPicPr>
        <p:blipFill>
          <a:blip r:embed="rId2"/>
          <a:stretch>
            <a:fillRect/>
          </a:stretch>
        </p:blipFill>
        <p:spPr>
          <a:xfrm>
            <a:off x="384444" y="2263714"/>
            <a:ext cx="11449050" cy="3686175"/>
          </a:xfrm>
          <a:ln>
            <a:solidFill>
              <a:schemeClr val="tx1"/>
            </a:solidFill>
          </a:ln>
        </p:spPr>
      </p:pic>
    </p:spTree>
    <p:extLst>
      <p:ext uri="{BB962C8B-B14F-4D97-AF65-F5344CB8AC3E}">
        <p14:creationId xmlns:p14="http://schemas.microsoft.com/office/powerpoint/2010/main" val="1634513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54F0A1-2E9E-D64B-8AC9-ADE8242BC430}"/>
              </a:ext>
            </a:extLst>
          </p:cNvPr>
          <p:cNvSpPr>
            <a:spLocks noGrp="1"/>
          </p:cNvSpPr>
          <p:nvPr>
            <p:ph type="body" idx="1"/>
          </p:nvPr>
        </p:nvSpPr>
        <p:spPr/>
        <p:txBody>
          <a:bodyPr/>
          <a:lstStyle/>
          <a:p>
            <a:endParaRPr lang="en-US"/>
          </a:p>
        </p:txBody>
      </p:sp>
      <p:pic>
        <p:nvPicPr>
          <p:cNvPr id="5" name="Content Placeholder 4">
            <a:extLst>
              <a:ext uri="{FF2B5EF4-FFF2-40B4-BE49-F238E27FC236}">
                <a16:creationId xmlns:a16="http://schemas.microsoft.com/office/drawing/2014/main" id="{D4A0B74C-3DA0-6E40-83C3-7B84ACB53F7B}"/>
              </a:ext>
            </a:extLst>
          </p:cNvPr>
          <p:cNvPicPr>
            <a:picLocks noGrp="1" noChangeAspect="1"/>
          </p:cNvPicPr>
          <p:nvPr>
            <p:ph idx="4294967295"/>
          </p:nvPr>
        </p:nvPicPr>
        <p:blipFill rotWithShape="1">
          <a:blip r:embed="rId2"/>
          <a:srcRect b="11667"/>
          <a:stretch/>
        </p:blipFill>
        <p:spPr>
          <a:xfrm>
            <a:off x="67569" y="201093"/>
            <a:ext cx="12056862" cy="6656907"/>
          </a:xfrm>
          <a:prstGeom prst="rect">
            <a:avLst/>
          </a:prstGeom>
        </p:spPr>
      </p:pic>
    </p:spTree>
    <p:extLst>
      <p:ext uri="{BB962C8B-B14F-4D97-AF65-F5344CB8AC3E}">
        <p14:creationId xmlns:p14="http://schemas.microsoft.com/office/powerpoint/2010/main" val="1677195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7AED7-9A97-6F47-8954-E45F6B82C650}"/>
              </a:ext>
            </a:extLst>
          </p:cNvPr>
          <p:cNvSpPr>
            <a:spLocks noGrp="1"/>
          </p:cNvSpPr>
          <p:nvPr>
            <p:ph type="body" idx="1"/>
          </p:nvPr>
        </p:nvSpPr>
        <p:spPr>
          <a:xfrm>
            <a:off x="525294" y="1825625"/>
            <a:ext cx="5839995" cy="4175680"/>
          </a:xfrm>
        </p:spPr>
        <p:txBody>
          <a:bodyPr>
            <a:normAutofit/>
          </a:bodyPr>
          <a:lstStyle/>
          <a:p>
            <a:r>
              <a:rPr lang="en-US" dirty="0"/>
              <a:t>Top 1000 Clin Dx by frequency of use</a:t>
            </a:r>
          </a:p>
          <a:p>
            <a:pPr lvl="1"/>
            <a:r>
              <a:rPr lang="en-US" dirty="0"/>
              <a:t>Last 5 Years</a:t>
            </a:r>
          </a:p>
          <a:p>
            <a:pPr lvl="1"/>
            <a:r>
              <a:rPr lang="en-US" dirty="0"/>
              <a:t>Last 20 Years</a:t>
            </a:r>
          </a:p>
          <a:p>
            <a:r>
              <a:rPr lang="en-US" dirty="0"/>
              <a:t>Top 50 from each service</a:t>
            </a:r>
          </a:p>
          <a:p>
            <a:endParaRPr lang="en-US" dirty="0"/>
          </a:p>
          <a:p>
            <a:r>
              <a:rPr lang="en-US" dirty="0"/>
              <a:t>1,664 Distinct Clinical Dx</a:t>
            </a:r>
          </a:p>
          <a:p>
            <a:r>
              <a:rPr lang="en-US" dirty="0"/>
              <a:t>352 (21%) were procedures and documented as ‘Will Not Map’</a:t>
            </a:r>
          </a:p>
        </p:txBody>
      </p:sp>
      <p:sp>
        <p:nvSpPr>
          <p:cNvPr id="2" name="Title 1">
            <a:extLst>
              <a:ext uri="{FF2B5EF4-FFF2-40B4-BE49-F238E27FC236}">
                <a16:creationId xmlns:a16="http://schemas.microsoft.com/office/drawing/2014/main" id="{C8521414-BF1F-C247-AE91-C498AA24CDBE}"/>
              </a:ext>
            </a:extLst>
          </p:cNvPr>
          <p:cNvSpPr>
            <a:spLocks noGrp="1"/>
          </p:cNvSpPr>
          <p:nvPr>
            <p:ph type="title"/>
          </p:nvPr>
        </p:nvSpPr>
        <p:spPr/>
        <p:txBody>
          <a:bodyPr>
            <a:normAutofit/>
          </a:bodyPr>
          <a:lstStyle/>
          <a:p>
            <a:r>
              <a:rPr lang="en-US" dirty="0"/>
              <a:t>Encoding frequent Clin Dx to SNOMED is possible</a:t>
            </a:r>
          </a:p>
        </p:txBody>
      </p:sp>
      <p:pic>
        <p:nvPicPr>
          <p:cNvPr id="4" name="Picture 3">
            <a:extLst>
              <a:ext uri="{FF2B5EF4-FFF2-40B4-BE49-F238E27FC236}">
                <a16:creationId xmlns:a16="http://schemas.microsoft.com/office/drawing/2014/main" id="{757412B2-B356-1B47-97F5-5413C46E0D11}"/>
              </a:ext>
            </a:extLst>
          </p:cNvPr>
          <p:cNvPicPr>
            <a:picLocks noChangeAspect="1"/>
          </p:cNvPicPr>
          <p:nvPr/>
        </p:nvPicPr>
        <p:blipFill>
          <a:blip r:embed="rId2"/>
          <a:stretch>
            <a:fillRect/>
          </a:stretch>
        </p:blipFill>
        <p:spPr>
          <a:xfrm>
            <a:off x="6214369" y="1825625"/>
            <a:ext cx="5730983" cy="3850505"/>
          </a:xfrm>
          <a:prstGeom prst="rect">
            <a:avLst/>
          </a:prstGeom>
        </p:spPr>
      </p:pic>
    </p:spTree>
    <p:extLst>
      <p:ext uri="{BB962C8B-B14F-4D97-AF65-F5344CB8AC3E}">
        <p14:creationId xmlns:p14="http://schemas.microsoft.com/office/powerpoint/2010/main" val="3259813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7AED7-9A97-6F47-8954-E45F6B82C650}"/>
              </a:ext>
            </a:extLst>
          </p:cNvPr>
          <p:cNvSpPr>
            <a:spLocks noGrp="1"/>
          </p:cNvSpPr>
          <p:nvPr>
            <p:ph type="body" idx="1"/>
          </p:nvPr>
        </p:nvSpPr>
        <p:spPr/>
        <p:txBody>
          <a:bodyPr>
            <a:normAutofit/>
          </a:bodyPr>
          <a:lstStyle/>
          <a:p>
            <a:r>
              <a:rPr lang="en-US" dirty="0"/>
              <a:t>Result = 25% of Clinical Diagnoses encoded for 2000-2019</a:t>
            </a:r>
          </a:p>
          <a:p>
            <a:pPr lvl="1"/>
            <a:r>
              <a:rPr lang="en-US" dirty="0"/>
              <a:t>1.6M Clinical Diagnoses</a:t>
            </a:r>
          </a:p>
          <a:p>
            <a:pPr lvl="1"/>
            <a:r>
              <a:rPr lang="en-US" dirty="0"/>
              <a:t>741,000 Distinct Clinical Diagnoses</a:t>
            </a:r>
          </a:p>
          <a:p>
            <a:pPr lvl="1"/>
            <a:r>
              <a:rPr lang="en-US" dirty="0"/>
              <a:t>412,844 of the CDs mapped </a:t>
            </a:r>
          </a:p>
          <a:p>
            <a:pPr lvl="1"/>
            <a:r>
              <a:rPr lang="en-US" dirty="0"/>
              <a:t>740K entries (~46%) are used 1-2 times total</a:t>
            </a:r>
          </a:p>
          <a:p>
            <a:pPr lvl="1"/>
            <a:endParaRPr lang="en-US" dirty="0"/>
          </a:p>
        </p:txBody>
      </p:sp>
      <p:sp>
        <p:nvSpPr>
          <p:cNvPr id="2" name="Title 1">
            <a:extLst>
              <a:ext uri="{FF2B5EF4-FFF2-40B4-BE49-F238E27FC236}">
                <a16:creationId xmlns:a16="http://schemas.microsoft.com/office/drawing/2014/main" id="{C8521414-BF1F-C247-AE91-C498AA24CDBE}"/>
              </a:ext>
            </a:extLst>
          </p:cNvPr>
          <p:cNvSpPr>
            <a:spLocks noGrp="1"/>
          </p:cNvSpPr>
          <p:nvPr>
            <p:ph type="title"/>
          </p:nvPr>
        </p:nvSpPr>
        <p:spPr/>
        <p:txBody>
          <a:bodyPr>
            <a:normAutofit/>
          </a:bodyPr>
          <a:lstStyle/>
          <a:p>
            <a:r>
              <a:rPr lang="en-US" dirty="0"/>
              <a:t>Encoding frequent Clin Dx to SNOMED is possible</a:t>
            </a:r>
          </a:p>
        </p:txBody>
      </p:sp>
    </p:spTree>
    <p:extLst>
      <p:ext uri="{BB962C8B-B14F-4D97-AF65-F5344CB8AC3E}">
        <p14:creationId xmlns:p14="http://schemas.microsoft.com/office/powerpoint/2010/main" val="1924633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48BF0-A246-E449-BB89-902331392B38}"/>
              </a:ext>
            </a:extLst>
          </p:cNvPr>
          <p:cNvSpPr>
            <a:spLocks noGrp="1"/>
          </p:cNvSpPr>
          <p:nvPr>
            <p:ph type="title"/>
          </p:nvPr>
        </p:nvSpPr>
        <p:spPr/>
        <p:txBody>
          <a:bodyPr/>
          <a:lstStyle/>
          <a:p>
            <a:r>
              <a:rPr lang="en-US"/>
              <a:t>Getting from 25% to 50%</a:t>
            </a:r>
            <a:endParaRPr lang="en-US" dirty="0"/>
          </a:p>
        </p:txBody>
      </p:sp>
      <p:pic>
        <p:nvPicPr>
          <p:cNvPr id="6" name="Picture 5">
            <a:extLst>
              <a:ext uri="{FF2B5EF4-FFF2-40B4-BE49-F238E27FC236}">
                <a16:creationId xmlns:a16="http://schemas.microsoft.com/office/drawing/2014/main" id="{99FFC67D-3898-194B-9047-9D76CC8B7C27}"/>
              </a:ext>
            </a:extLst>
          </p:cNvPr>
          <p:cNvPicPr>
            <a:picLocks noChangeAspect="1"/>
          </p:cNvPicPr>
          <p:nvPr/>
        </p:nvPicPr>
        <p:blipFill rotWithShape="1">
          <a:blip r:embed="rId2"/>
          <a:srcRect b="4276"/>
          <a:stretch/>
        </p:blipFill>
        <p:spPr>
          <a:xfrm>
            <a:off x="8191429" y="641981"/>
            <a:ext cx="3475278" cy="5164015"/>
          </a:xfrm>
          <a:prstGeom prst="rect">
            <a:avLst/>
          </a:prstGeom>
          <a:ln>
            <a:solidFill>
              <a:schemeClr val="tx1"/>
            </a:solidFill>
          </a:ln>
        </p:spPr>
      </p:pic>
      <p:sp>
        <p:nvSpPr>
          <p:cNvPr id="7" name="Rounded Rectangle 6">
            <a:extLst>
              <a:ext uri="{FF2B5EF4-FFF2-40B4-BE49-F238E27FC236}">
                <a16:creationId xmlns:a16="http://schemas.microsoft.com/office/drawing/2014/main" id="{5A3B8259-B445-9E4A-90C0-7DB8D5A713F9}"/>
              </a:ext>
            </a:extLst>
          </p:cNvPr>
          <p:cNvSpPr/>
          <p:nvPr/>
        </p:nvSpPr>
        <p:spPr>
          <a:xfrm>
            <a:off x="8191429" y="896645"/>
            <a:ext cx="2142179" cy="337351"/>
          </a:xfrm>
          <a:custGeom>
            <a:avLst/>
            <a:gdLst>
              <a:gd name="connsiteX0" fmla="*/ 0 w 2142179"/>
              <a:gd name="connsiteY0" fmla="*/ 56226 h 337351"/>
              <a:gd name="connsiteX1" fmla="*/ 56226 w 2142179"/>
              <a:gd name="connsiteY1" fmla="*/ 0 h 337351"/>
              <a:gd name="connsiteX2" fmla="*/ 604252 w 2142179"/>
              <a:gd name="connsiteY2" fmla="*/ 0 h 337351"/>
              <a:gd name="connsiteX3" fmla="*/ 1091387 w 2142179"/>
              <a:gd name="connsiteY3" fmla="*/ 0 h 337351"/>
              <a:gd name="connsiteX4" fmla="*/ 1558224 w 2142179"/>
              <a:gd name="connsiteY4" fmla="*/ 0 h 337351"/>
              <a:gd name="connsiteX5" fmla="*/ 2085953 w 2142179"/>
              <a:gd name="connsiteY5" fmla="*/ 0 h 337351"/>
              <a:gd name="connsiteX6" fmla="*/ 2142179 w 2142179"/>
              <a:gd name="connsiteY6" fmla="*/ 56226 h 337351"/>
              <a:gd name="connsiteX7" fmla="*/ 2142179 w 2142179"/>
              <a:gd name="connsiteY7" fmla="*/ 281125 h 337351"/>
              <a:gd name="connsiteX8" fmla="*/ 2085953 w 2142179"/>
              <a:gd name="connsiteY8" fmla="*/ 337351 h 337351"/>
              <a:gd name="connsiteX9" fmla="*/ 1619116 w 2142179"/>
              <a:gd name="connsiteY9" fmla="*/ 337351 h 337351"/>
              <a:gd name="connsiteX10" fmla="*/ 1111684 w 2142179"/>
              <a:gd name="connsiteY10" fmla="*/ 337351 h 337351"/>
              <a:gd name="connsiteX11" fmla="*/ 624550 w 2142179"/>
              <a:gd name="connsiteY11" fmla="*/ 337351 h 337351"/>
              <a:gd name="connsiteX12" fmla="*/ 56226 w 2142179"/>
              <a:gd name="connsiteY12" fmla="*/ 337351 h 337351"/>
              <a:gd name="connsiteX13" fmla="*/ 0 w 2142179"/>
              <a:gd name="connsiteY13" fmla="*/ 281125 h 337351"/>
              <a:gd name="connsiteX14" fmla="*/ 0 w 2142179"/>
              <a:gd name="connsiteY14" fmla="*/ 56226 h 33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2179" h="337351" extrusionOk="0">
                <a:moveTo>
                  <a:pt x="0" y="56226"/>
                </a:moveTo>
                <a:cubicBezTo>
                  <a:pt x="-4966" y="22110"/>
                  <a:pt x="23361" y="680"/>
                  <a:pt x="56226" y="0"/>
                </a:cubicBezTo>
                <a:cubicBezTo>
                  <a:pt x="224100" y="-24797"/>
                  <a:pt x="469748" y="46732"/>
                  <a:pt x="604252" y="0"/>
                </a:cubicBezTo>
                <a:cubicBezTo>
                  <a:pt x="738756" y="-46732"/>
                  <a:pt x="941196" y="20781"/>
                  <a:pt x="1091387" y="0"/>
                </a:cubicBezTo>
                <a:cubicBezTo>
                  <a:pt x="1241579" y="-20781"/>
                  <a:pt x="1370659" y="10811"/>
                  <a:pt x="1558224" y="0"/>
                </a:cubicBezTo>
                <a:cubicBezTo>
                  <a:pt x="1745789" y="-10811"/>
                  <a:pt x="1925623" y="41823"/>
                  <a:pt x="2085953" y="0"/>
                </a:cubicBezTo>
                <a:cubicBezTo>
                  <a:pt x="2120962" y="-8141"/>
                  <a:pt x="2139472" y="24758"/>
                  <a:pt x="2142179" y="56226"/>
                </a:cubicBezTo>
                <a:cubicBezTo>
                  <a:pt x="2168707" y="124110"/>
                  <a:pt x="2135463" y="203080"/>
                  <a:pt x="2142179" y="281125"/>
                </a:cubicBezTo>
                <a:cubicBezTo>
                  <a:pt x="2137932" y="319203"/>
                  <a:pt x="2114440" y="334375"/>
                  <a:pt x="2085953" y="337351"/>
                </a:cubicBezTo>
                <a:cubicBezTo>
                  <a:pt x="1992100" y="338661"/>
                  <a:pt x="1778584" y="331195"/>
                  <a:pt x="1619116" y="337351"/>
                </a:cubicBezTo>
                <a:cubicBezTo>
                  <a:pt x="1459648" y="343507"/>
                  <a:pt x="1242127" y="307663"/>
                  <a:pt x="1111684" y="337351"/>
                </a:cubicBezTo>
                <a:cubicBezTo>
                  <a:pt x="981241" y="367039"/>
                  <a:pt x="859495" y="318289"/>
                  <a:pt x="624550" y="337351"/>
                </a:cubicBezTo>
                <a:cubicBezTo>
                  <a:pt x="389605" y="356413"/>
                  <a:pt x="261491" y="330777"/>
                  <a:pt x="56226" y="337351"/>
                </a:cubicBezTo>
                <a:cubicBezTo>
                  <a:pt x="27088" y="334974"/>
                  <a:pt x="-2392" y="311253"/>
                  <a:pt x="0" y="281125"/>
                </a:cubicBezTo>
                <a:cubicBezTo>
                  <a:pt x="-14511" y="176472"/>
                  <a:pt x="2034" y="119594"/>
                  <a:pt x="0" y="56226"/>
                </a:cubicBezTo>
                <a:close/>
              </a:path>
            </a:pathLst>
          </a:custGeom>
          <a:noFill/>
          <a:ln w="57150">
            <a:solidFill>
              <a:srgbClr val="FF000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A674B5-92E0-0144-B86F-B40A7DAF82F6}"/>
              </a:ext>
            </a:extLst>
          </p:cNvPr>
          <p:cNvPicPr>
            <a:picLocks noChangeAspect="1"/>
          </p:cNvPicPr>
          <p:nvPr/>
        </p:nvPicPr>
        <p:blipFill>
          <a:blip r:embed="rId3"/>
          <a:stretch>
            <a:fillRect/>
          </a:stretch>
        </p:blipFill>
        <p:spPr>
          <a:xfrm>
            <a:off x="270580" y="1537692"/>
            <a:ext cx="7789967" cy="4268304"/>
          </a:xfrm>
          <a:prstGeom prst="rect">
            <a:avLst/>
          </a:prstGeom>
          <a:ln>
            <a:solidFill>
              <a:schemeClr val="tx1"/>
            </a:solidFill>
          </a:ln>
        </p:spPr>
      </p:pic>
    </p:spTree>
    <p:extLst>
      <p:ext uri="{BB962C8B-B14F-4D97-AF65-F5344CB8AC3E}">
        <p14:creationId xmlns:p14="http://schemas.microsoft.com/office/powerpoint/2010/main" val="193723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1CC5-923F-AB4B-9F46-FC2E8BA87BFB}"/>
              </a:ext>
            </a:extLst>
          </p:cNvPr>
          <p:cNvSpPr>
            <a:spLocks noGrp="1"/>
          </p:cNvSpPr>
          <p:nvPr>
            <p:ph type="title"/>
          </p:nvPr>
        </p:nvSpPr>
        <p:spPr/>
        <p:txBody>
          <a:bodyPr/>
          <a:lstStyle/>
          <a:p>
            <a:r>
              <a:rPr lang="en-US" dirty="0"/>
              <a:t>UC Davis Coding History</a:t>
            </a:r>
          </a:p>
        </p:txBody>
      </p:sp>
      <p:sp>
        <p:nvSpPr>
          <p:cNvPr id="3" name="Content Placeholder 2">
            <a:extLst>
              <a:ext uri="{FF2B5EF4-FFF2-40B4-BE49-F238E27FC236}">
                <a16:creationId xmlns:a16="http://schemas.microsoft.com/office/drawing/2014/main" id="{7A96D2BC-C885-5545-B9DE-E7D8C23B8D21}"/>
              </a:ext>
            </a:extLst>
          </p:cNvPr>
          <p:cNvSpPr>
            <a:spLocks noGrp="1"/>
          </p:cNvSpPr>
          <p:nvPr>
            <p:ph idx="1"/>
          </p:nvPr>
        </p:nvSpPr>
        <p:spPr/>
        <p:txBody>
          <a:bodyPr/>
          <a:lstStyle/>
          <a:p>
            <a:r>
              <a:rPr lang="en-US" dirty="0"/>
              <a:t>6 Coders (3 SA / 3 LA)</a:t>
            </a:r>
          </a:p>
          <a:p>
            <a:r>
              <a:rPr lang="en-US" dirty="0"/>
              <a:t>Species / Breed / Diagnosis</a:t>
            </a:r>
          </a:p>
          <a:p>
            <a:r>
              <a:rPr lang="en-US" dirty="0"/>
              <a:t>To send to VMDB</a:t>
            </a:r>
          </a:p>
          <a:p>
            <a:r>
              <a:rPr lang="en-US" dirty="0"/>
              <a:t>Discontinued in the mid-1990s</a:t>
            </a:r>
          </a:p>
          <a:p>
            <a:r>
              <a:rPr lang="en-US" dirty="0"/>
              <a:t>Free text search was superior</a:t>
            </a:r>
          </a:p>
          <a:p>
            <a:r>
              <a:rPr lang="en-US" dirty="0"/>
              <a:t>~2015 - We want to start coding – but how?</a:t>
            </a:r>
          </a:p>
          <a:p>
            <a:endParaRPr lang="en-US" dirty="0"/>
          </a:p>
          <a:p>
            <a:r>
              <a:rPr lang="en-US" dirty="0"/>
              <a:t>And Then… COHA 2018</a:t>
            </a:r>
          </a:p>
          <a:p>
            <a:endParaRPr lang="en-US" dirty="0"/>
          </a:p>
        </p:txBody>
      </p:sp>
    </p:spTree>
    <p:extLst>
      <p:ext uri="{BB962C8B-B14F-4D97-AF65-F5344CB8AC3E}">
        <p14:creationId xmlns:p14="http://schemas.microsoft.com/office/powerpoint/2010/main" val="167789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7AAA-26E7-E640-9CC5-F8BE055C8A70}"/>
              </a:ext>
            </a:extLst>
          </p:cNvPr>
          <p:cNvSpPr>
            <a:spLocks noGrp="1"/>
          </p:cNvSpPr>
          <p:nvPr>
            <p:ph type="title"/>
          </p:nvPr>
        </p:nvSpPr>
        <p:spPr/>
        <p:txBody>
          <a:bodyPr/>
          <a:lstStyle/>
          <a:p>
            <a:r>
              <a:rPr lang="en-US" dirty="0"/>
              <a:t>Prospective Clin Dx Coding = Registry</a:t>
            </a:r>
          </a:p>
        </p:txBody>
      </p:sp>
      <p:pic>
        <p:nvPicPr>
          <p:cNvPr id="5" name="Content Placeholder 4" descr="Text&#10;&#10;Description automatically generated">
            <a:extLst>
              <a:ext uri="{FF2B5EF4-FFF2-40B4-BE49-F238E27FC236}">
                <a16:creationId xmlns:a16="http://schemas.microsoft.com/office/drawing/2014/main" id="{8348B5D2-FCA4-ED44-BAD0-3291869BEE8E}"/>
              </a:ext>
            </a:extLst>
          </p:cNvPr>
          <p:cNvPicPr>
            <a:picLocks noGrp="1" noChangeAspect="1"/>
          </p:cNvPicPr>
          <p:nvPr>
            <p:ph idx="1"/>
          </p:nvPr>
        </p:nvPicPr>
        <p:blipFill>
          <a:blip r:embed="rId2"/>
          <a:stretch>
            <a:fillRect/>
          </a:stretch>
        </p:blipFill>
        <p:spPr>
          <a:xfrm>
            <a:off x="2280687" y="1543050"/>
            <a:ext cx="7320513" cy="4451350"/>
          </a:xfrm>
        </p:spPr>
      </p:pic>
      <p:cxnSp>
        <p:nvCxnSpPr>
          <p:cNvPr id="4" name="Straight Connector 3">
            <a:extLst>
              <a:ext uri="{FF2B5EF4-FFF2-40B4-BE49-F238E27FC236}">
                <a16:creationId xmlns:a16="http://schemas.microsoft.com/office/drawing/2014/main" id="{74BADDC9-6385-014D-872E-8E38C3321271}"/>
              </a:ext>
            </a:extLst>
          </p:cNvPr>
          <p:cNvCxnSpPr>
            <a:cxnSpLocks/>
          </p:cNvCxnSpPr>
          <p:nvPr/>
        </p:nvCxnSpPr>
        <p:spPr>
          <a:xfrm>
            <a:off x="5815013" y="1045131"/>
            <a:ext cx="0" cy="494926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1CD1823-3DDF-EB47-8D54-792C4B479E4C}"/>
              </a:ext>
            </a:extLst>
          </p:cNvPr>
          <p:cNvSpPr txBox="1"/>
          <p:nvPr/>
        </p:nvSpPr>
        <p:spPr>
          <a:xfrm>
            <a:off x="1471613" y="1543050"/>
            <a:ext cx="1355243" cy="369332"/>
          </a:xfrm>
          <a:prstGeom prst="rect">
            <a:avLst/>
          </a:prstGeom>
          <a:noFill/>
          <a:ln>
            <a:solidFill>
              <a:schemeClr val="accent1"/>
            </a:solidFill>
          </a:ln>
        </p:spPr>
        <p:txBody>
          <a:bodyPr wrap="none" rtlCol="0">
            <a:spAutoFit/>
          </a:bodyPr>
          <a:lstStyle/>
          <a:p>
            <a:r>
              <a:rPr lang="en-US" dirty="0"/>
              <a:t>Myelopathy </a:t>
            </a:r>
          </a:p>
        </p:txBody>
      </p:sp>
      <p:sp>
        <p:nvSpPr>
          <p:cNvPr id="7" name="TextBox 6">
            <a:extLst>
              <a:ext uri="{FF2B5EF4-FFF2-40B4-BE49-F238E27FC236}">
                <a16:creationId xmlns:a16="http://schemas.microsoft.com/office/drawing/2014/main" id="{03D25EFC-9E2E-F149-ADB3-80BE7D1C7DFC}"/>
              </a:ext>
            </a:extLst>
          </p:cNvPr>
          <p:cNvSpPr txBox="1"/>
          <p:nvPr/>
        </p:nvSpPr>
        <p:spPr>
          <a:xfrm>
            <a:off x="1484756" y="1975128"/>
            <a:ext cx="1193212" cy="369332"/>
          </a:xfrm>
          <a:prstGeom prst="rect">
            <a:avLst/>
          </a:prstGeom>
          <a:noFill/>
          <a:ln>
            <a:solidFill>
              <a:schemeClr val="accent1"/>
            </a:solidFill>
          </a:ln>
        </p:spPr>
        <p:txBody>
          <a:bodyPr wrap="none" rtlCol="0">
            <a:spAutoFit/>
          </a:bodyPr>
          <a:lstStyle/>
          <a:p>
            <a:r>
              <a:rPr lang="en-US" dirty="0"/>
              <a:t>Pyoderma </a:t>
            </a:r>
          </a:p>
        </p:txBody>
      </p:sp>
      <p:sp>
        <p:nvSpPr>
          <p:cNvPr id="8" name="TextBox 7">
            <a:extLst>
              <a:ext uri="{FF2B5EF4-FFF2-40B4-BE49-F238E27FC236}">
                <a16:creationId xmlns:a16="http://schemas.microsoft.com/office/drawing/2014/main" id="{789AD439-7E86-4D4D-A41B-74E7B70C0ED3}"/>
              </a:ext>
            </a:extLst>
          </p:cNvPr>
          <p:cNvSpPr txBox="1"/>
          <p:nvPr/>
        </p:nvSpPr>
        <p:spPr>
          <a:xfrm>
            <a:off x="1514477" y="2414349"/>
            <a:ext cx="1051891" cy="369332"/>
          </a:xfrm>
          <a:prstGeom prst="rect">
            <a:avLst/>
          </a:prstGeom>
          <a:noFill/>
          <a:ln>
            <a:solidFill>
              <a:schemeClr val="accent1"/>
            </a:solidFill>
          </a:ln>
        </p:spPr>
        <p:txBody>
          <a:bodyPr wrap="none" rtlCol="0">
            <a:spAutoFit/>
          </a:bodyPr>
          <a:lstStyle/>
          <a:p>
            <a:r>
              <a:rPr lang="en-US" dirty="0"/>
              <a:t>Diarrhea </a:t>
            </a:r>
          </a:p>
        </p:txBody>
      </p:sp>
      <p:sp>
        <p:nvSpPr>
          <p:cNvPr id="12" name="TextBox 11">
            <a:extLst>
              <a:ext uri="{FF2B5EF4-FFF2-40B4-BE49-F238E27FC236}">
                <a16:creationId xmlns:a16="http://schemas.microsoft.com/office/drawing/2014/main" id="{E2C8321A-3959-F64B-A142-F3D05DB99A1E}"/>
              </a:ext>
            </a:extLst>
          </p:cNvPr>
          <p:cNvSpPr txBox="1"/>
          <p:nvPr/>
        </p:nvSpPr>
        <p:spPr>
          <a:xfrm>
            <a:off x="9576766" y="1790462"/>
            <a:ext cx="1355243" cy="369332"/>
          </a:xfrm>
          <a:prstGeom prst="rect">
            <a:avLst/>
          </a:prstGeom>
          <a:noFill/>
          <a:ln>
            <a:solidFill>
              <a:schemeClr val="accent1"/>
            </a:solidFill>
          </a:ln>
        </p:spPr>
        <p:txBody>
          <a:bodyPr wrap="none" rtlCol="0">
            <a:spAutoFit/>
          </a:bodyPr>
          <a:lstStyle/>
          <a:p>
            <a:r>
              <a:rPr lang="en-US" dirty="0"/>
              <a:t>Myelopathy </a:t>
            </a:r>
          </a:p>
        </p:txBody>
      </p:sp>
      <p:sp>
        <p:nvSpPr>
          <p:cNvPr id="13" name="TextBox 12">
            <a:extLst>
              <a:ext uri="{FF2B5EF4-FFF2-40B4-BE49-F238E27FC236}">
                <a16:creationId xmlns:a16="http://schemas.microsoft.com/office/drawing/2014/main" id="{98CE335D-DAB1-E046-9338-1294E8540990}"/>
              </a:ext>
            </a:extLst>
          </p:cNvPr>
          <p:cNvSpPr txBox="1"/>
          <p:nvPr/>
        </p:nvSpPr>
        <p:spPr>
          <a:xfrm>
            <a:off x="9589909" y="2222540"/>
            <a:ext cx="1193212" cy="369332"/>
          </a:xfrm>
          <a:prstGeom prst="rect">
            <a:avLst/>
          </a:prstGeom>
          <a:noFill/>
          <a:ln>
            <a:solidFill>
              <a:schemeClr val="accent1"/>
            </a:solidFill>
          </a:ln>
        </p:spPr>
        <p:txBody>
          <a:bodyPr wrap="none" rtlCol="0">
            <a:spAutoFit/>
          </a:bodyPr>
          <a:lstStyle/>
          <a:p>
            <a:r>
              <a:rPr lang="en-US" dirty="0"/>
              <a:t>Pyoderma </a:t>
            </a:r>
          </a:p>
        </p:txBody>
      </p:sp>
      <p:sp>
        <p:nvSpPr>
          <p:cNvPr id="14" name="TextBox 13">
            <a:extLst>
              <a:ext uri="{FF2B5EF4-FFF2-40B4-BE49-F238E27FC236}">
                <a16:creationId xmlns:a16="http://schemas.microsoft.com/office/drawing/2014/main" id="{E756EE1F-3838-A444-941F-406AE81B616F}"/>
              </a:ext>
            </a:extLst>
          </p:cNvPr>
          <p:cNvSpPr txBox="1"/>
          <p:nvPr/>
        </p:nvSpPr>
        <p:spPr>
          <a:xfrm>
            <a:off x="9605342" y="2661761"/>
            <a:ext cx="1051891" cy="369332"/>
          </a:xfrm>
          <a:prstGeom prst="rect">
            <a:avLst/>
          </a:prstGeom>
          <a:noFill/>
          <a:ln>
            <a:solidFill>
              <a:schemeClr val="accent1"/>
            </a:solidFill>
          </a:ln>
        </p:spPr>
        <p:txBody>
          <a:bodyPr wrap="none" rtlCol="0">
            <a:spAutoFit/>
          </a:bodyPr>
          <a:lstStyle/>
          <a:p>
            <a:r>
              <a:rPr lang="en-US" dirty="0"/>
              <a:t>Diarrhea </a:t>
            </a:r>
          </a:p>
        </p:txBody>
      </p:sp>
      <p:sp>
        <p:nvSpPr>
          <p:cNvPr id="15" name="TextBox 14">
            <a:extLst>
              <a:ext uri="{FF2B5EF4-FFF2-40B4-BE49-F238E27FC236}">
                <a16:creationId xmlns:a16="http://schemas.microsoft.com/office/drawing/2014/main" id="{186E2FE3-25FC-2948-B1EE-8927BCCEEED5}"/>
              </a:ext>
            </a:extLst>
          </p:cNvPr>
          <p:cNvSpPr txBox="1"/>
          <p:nvPr/>
        </p:nvSpPr>
        <p:spPr>
          <a:xfrm>
            <a:off x="9570483" y="3159680"/>
            <a:ext cx="1353191" cy="369332"/>
          </a:xfrm>
          <a:prstGeom prst="rect">
            <a:avLst/>
          </a:prstGeom>
          <a:noFill/>
          <a:ln>
            <a:solidFill>
              <a:schemeClr val="accent1"/>
            </a:solidFill>
          </a:ln>
        </p:spPr>
        <p:txBody>
          <a:bodyPr wrap="none" rtlCol="0">
            <a:spAutoFit/>
          </a:bodyPr>
          <a:lstStyle/>
          <a:p>
            <a:r>
              <a:rPr lang="en-US" dirty="0"/>
              <a:t>Hepatopathy </a:t>
            </a:r>
          </a:p>
        </p:txBody>
      </p:sp>
      <p:sp>
        <p:nvSpPr>
          <p:cNvPr id="16" name="TextBox 15">
            <a:extLst>
              <a:ext uri="{FF2B5EF4-FFF2-40B4-BE49-F238E27FC236}">
                <a16:creationId xmlns:a16="http://schemas.microsoft.com/office/drawing/2014/main" id="{29502C61-AE01-6848-9AC5-4C72B4916987}"/>
              </a:ext>
            </a:extLst>
          </p:cNvPr>
          <p:cNvSpPr txBox="1"/>
          <p:nvPr/>
        </p:nvSpPr>
        <p:spPr>
          <a:xfrm>
            <a:off x="9587193" y="3639900"/>
            <a:ext cx="953146" cy="369332"/>
          </a:xfrm>
          <a:prstGeom prst="rect">
            <a:avLst/>
          </a:prstGeom>
          <a:noFill/>
          <a:ln>
            <a:solidFill>
              <a:schemeClr val="accent1"/>
            </a:solidFill>
          </a:ln>
        </p:spPr>
        <p:txBody>
          <a:bodyPr wrap="none" rtlCol="0">
            <a:spAutoFit/>
          </a:bodyPr>
          <a:lstStyle/>
          <a:p>
            <a:r>
              <a:rPr lang="en-US" dirty="0"/>
              <a:t>Seizures</a:t>
            </a:r>
          </a:p>
        </p:txBody>
      </p:sp>
      <p:sp>
        <p:nvSpPr>
          <p:cNvPr id="17" name="TextBox 16">
            <a:extLst>
              <a:ext uri="{FF2B5EF4-FFF2-40B4-BE49-F238E27FC236}">
                <a16:creationId xmlns:a16="http://schemas.microsoft.com/office/drawing/2014/main" id="{F4A4F504-09BE-0646-9C14-BBB46F64B3F9}"/>
              </a:ext>
            </a:extLst>
          </p:cNvPr>
          <p:cNvSpPr txBox="1"/>
          <p:nvPr/>
        </p:nvSpPr>
        <p:spPr>
          <a:xfrm>
            <a:off x="9594197" y="4207708"/>
            <a:ext cx="1006494" cy="369332"/>
          </a:xfrm>
          <a:prstGeom prst="rect">
            <a:avLst/>
          </a:prstGeom>
          <a:noFill/>
          <a:ln>
            <a:solidFill>
              <a:schemeClr val="accent1"/>
            </a:solidFill>
          </a:ln>
        </p:spPr>
        <p:txBody>
          <a:bodyPr wrap="none" rtlCol="0">
            <a:spAutoFit/>
          </a:bodyPr>
          <a:lstStyle/>
          <a:p>
            <a:r>
              <a:rPr lang="en-US" dirty="0"/>
              <a:t>Diabetes</a:t>
            </a:r>
          </a:p>
        </p:txBody>
      </p:sp>
      <p:sp>
        <p:nvSpPr>
          <p:cNvPr id="18" name="TextBox 17">
            <a:extLst>
              <a:ext uri="{FF2B5EF4-FFF2-40B4-BE49-F238E27FC236}">
                <a16:creationId xmlns:a16="http://schemas.microsoft.com/office/drawing/2014/main" id="{6FDE1C8E-EE15-C248-9549-E8B8C127EDEE}"/>
              </a:ext>
            </a:extLst>
          </p:cNvPr>
          <p:cNvSpPr txBox="1"/>
          <p:nvPr/>
        </p:nvSpPr>
        <p:spPr>
          <a:xfrm>
            <a:off x="9618560" y="4731722"/>
            <a:ext cx="1279068" cy="369332"/>
          </a:xfrm>
          <a:prstGeom prst="rect">
            <a:avLst/>
          </a:prstGeom>
          <a:noFill/>
          <a:ln>
            <a:solidFill>
              <a:schemeClr val="accent1"/>
            </a:solidFill>
          </a:ln>
        </p:spPr>
        <p:txBody>
          <a:bodyPr wrap="none" rtlCol="0">
            <a:spAutoFit/>
          </a:bodyPr>
          <a:lstStyle/>
          <a:p>
            <a:r>
              <a:rPr lang="en-US" dirty="0"/>
              <a:t>Pancreatitis</a:t>
            </a:r>
          </a:p>
        </p:txBody>
      </p:sp>
      <p:sp>
        <p:nvSpPr>
          <p:cNvPr id="19" name="TextBox 18">
            <a:extLst>
              <a:ext uri="{FF2B5EF4-FFF2-40B4-BE49-F238E27FC236}">
                <a16:creationId xmlns:a16="http://schemas.microsoft.com/office/drawing/2014/main" id="{10158E6F-337E-6C4C-B8BC-8926DC5F1543}"/>
              </a:ext>
            </a:extLst>
          </p:cNvPr>
          <p:cNvSpPr txBox="1"/>
          <p:nvPr/>
        </p:nvSpPr>
        <p:spPr>
          <a:xfrm>
            <a:off x="9601200" y="5285799"/>
            <a:ext cx="1143262" cy="369332"/>
          </a:xfrm>
          <a:prstGeom prst="rect">
            <a:avLst/>
          </a:prstGeom>
          <a:noFill/>
          <a:ln>
            <a:solidFill>
              <a:schemeClr val="accent1"/>
            </a:solidFill>
          </a:ln>
        </p:spPr>
        <p:txBody>
          <a:bodyPr wrap="none" rtlCol="0">
            <a:spAutoFit/>
          </a:bodyPr>
          <a:lstStyle/>
          <a:p>
            <a:r>
              <a:rPr lang="en-US" dirty="0"/>
              <a:t>Pneumonia</a:t>
            </a:r>
          </a:p>
        </p:txBody>
      </p:sp>
      <p:sp>
        <p:nvSpPr>
          <p:cNvPr id="20" name="Right Arrow 19">
            <a:extLst>
              <a:ext uri="{FF2B5EF4-FFF2-40B4-BE49-F238E27FC236}">
                <a16:creationId xmlns:a16="http://schemas.microsoft.com/office/drawing/2014/main" id="{199A880E-1B4D-C743-BD9B-456A3D2E148F}"/>
              </a:ext>
            </a:extLst>
          </p:cNvPr>
          <p:cNvSpPr/>
          <p:nvPr/>
        </p:nvSpPr>
        <p:spPr>
          <a:xfrm>
            <a:off x="5815013" y="3344346"/>
            <a:ext cx="1571625" cy="66488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F240CDD-B535-2248-BF5D-E93C3A626417}"/>
              </a:ext>
            </a:extLst>
          </p:cNvPr>
          <p:cNvSpPr txBox="1"/>
          <p:nvPr/>
        </p:nvSpPr>
        <p:spPr>
          <a:xfrm>
            <a:off x="3235541" y="1045131"/>
            <a:ext cx="2170787" cy="369332"/>
          </a:xfrm>
          <a:prstGeom prst="rect">
            <a:avLst/>
          </a:prstGeom>
          <a:noFill/>
        </p:spPr>
        <p:txBody>
          <a:bodyPr wrap="none" rtlCol="0">
            <a:spAutoFit/>
          </a:bodyPr>
          <a:lstStyle/>
          <a:p>
            <a:r>
              <a:rPr lang="en-US" dirty="0">
                <a:solidFill>
                  <a:schemeClr val="accent2"/>
                </a:solidFill>
              </a:rPr>
              <a:t>Retrospective Coding</a:t>
            </a:r>
          </a:p>
        </p:txBody>
      </p:sp>
      <p:sp>
        <p:nvSpPr>
          <p:cNvPr id="22" name="TextBox 21">
            <a:extLst>
              <a:ext uri="{FF2B5EF4-FFF2-40B4-BE49-F238E27FC236}">
                <a16:creationId xmlns:a16="http://schemas.microsoft.com/office/drawing/2014/main" id="{2E83183A-56F1-204F-A60C-5FC73068E02F}"/>
              </a:ext>
            </a:extLst>
          </p:cNvPr>
          <p:cNvSpPr txBox="1"/>
          <p:nvPr/>
        </p:nvSpPr>
        <p:spPr>
          <a:xfrm>
            <a:off x="6433429" y="1045131"/>
            <a:ext cx="2676182" cy="369332"/>
          </a:xfrm>
          <a:prstGeom prst="rect">
            <a:avLst/>
          </a:prstGeom>
          <a:noFill/>
        </p:spPr>
        <p:txBody>
          <a:bodyPr wrap="none" rtlCol="0">
            <a:spAutoFit/>
          </a:bodyPr>
          <a:lstStyle/>
          <a:p>
            <a:r>
              <a:rPr lang="en-US" dirty="0">
                <a:solidFill>
                  <a:schemeClr val="accent2"/>
                </a:solidFill>
              </a:rPr>
              <a:t>Prospective Clin Dx Coding</a:t>
            </a:r>
          </a:p>
        </p:txBody>
      </p:sp>
      <p:sp>
        <p:nvSpPr>
          <p:cNvPr id="26" name="Rectangle 25">
            <a:extLst>
              <a:ext uri="{FF2B5EF4-FFF2-40B4-BE49-F238E27FC236}">
                <a16:creationId xmlns:a16="http://schemas.microsoft.com/office/drawing/2014/main" id="{FC92C596-E21C-7648-A691-E563D62A824E}"/>
              </a:ext>
            </a:extLst>
          </p:cNvPr>
          <p:cNvSpPr/>
          <p:nvPr/>
        </p:nvSpPr>
        <p:spPr>
          <a:xfrm>
            <a:off x="646991" y="2793205"/>
            <a:ext cx="372976" cy="3210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42F6CF7-21EB-C74D-ACA7-DB4A3C5FB13E}"/>
              </a:ext>
            </a:extLst>
          </p:cNvPr>
          <p:cNvSpPr/>
          <p:nvPr/>
        </p:nvSpPr>
        <p:spPr>
          <a:xfrm>
            <a:off x="385764" y="1414463"/>
            <a:ext cx="895431" cy="136921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328C2C4-CB3E-4749-BE8D-5CBF2C820294}"/>
              </a:ext>
            </a:extLst>
          </p:cNvPr>
          <p:cNvSpPr/>
          <p:nvPr/>
        </p:nvSpPr>
        <p:spPr>
          <a:xfrm>
            <a:off x="11172824" y="1555193"/>
            <a:ext cx="642937" cy="424553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138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5563A-7473-B146-A7C9-27C4254CDB55}"/>
              </a:ext>
            </a:extLst>
          </p:cNvPr>
          <p:cNvSpPr>
            <a:spLocks noGrp="1"/>
          </p:cNvSpPr>
          <p:nvPr>
            <p:ph type="body" idx="1"/>
          </p:nvPr>
        </p:nvSpPr>
        <p:spPr/>
        <p:txBody>
          <a:bodyPr/>
          <a:lstStyle/>
          <a:p>
            <a:r>
              <a:rPr lang="en-US" dirty="0"/>
              <a:t>Design and refine a process that is quick and easy</a:t>
            </a:r>
          </a:p>
          <a:p>
            <a:r>
              <a:rPr lang="en-US" dirty="0"/>
              <a:t>Preserve the written text to capture specific meaning beyond the label</a:t>
            </a:r>
          </a:p>
          <a:p>
            <a:r>
              <a:rPr lang="en-US" dirty="0"/>
              <a:t>Reap the rewards in future </a:t>
            </a:r>
          </a:p>
          <a:p>
            <a:pPr lvl="1"/>
            <a:r>
              <a:rPr lang="en-US" dirty="0"/>
              <a:t>Quick identification of cohorts for research</a:t>
            </a:r>
          </a:p>
          <a:p>
            <a:pPr lvl="1"/>
            <a:r>
              <a:rPr lang="en-US" dirty="0"/>
              <a:t>New ways to display clinical data</a:t>
            </a:r>
          </a:p>
        </p:txBody>
      </p:sp>
      <p:sp>
        <p:nvSpPr>
          <p:cNvPr id="2" name="Title 1">
            <a:extLst>
              <a:ext uri="{FF2B5EF4-FFF2-40B4-BE49-F238E27FC236}">
                <a16:creationId xmlns:a16="http://schemas.microsoft.com/office/drawing/2014/main" id="{EB21CD93-C8CE-3A45-991D-F66076D3CF28}"/>
              </a:ext>
            </a:extLst>
          </p:cNvPr>
          <p:cNvSpPr>
            <a:spLocks noGrp="1"/>
          </p:cNvSpPr>
          <p:nvPr>
            <p:ph type="title"/>
          </p:nvPr>
        </p:nvSpPr>
        <p:spPr/>
        <p:txBody>
          <a:bodyPr/>
          <a:lstStyle/>
          <a:p>
            <a:r>
              <a:rPr lang="en-US" dirty="0"/>
              <a:t>Prospective Clinical Coding in VMACS</a:t>
            </a:r>
          </a:p>
        </p:txBody>
      </p:sp>
    </p:spTree>
    <p:extLst>
      <p:ext uri="{BB962C8B-B14F-4D97-AF65-F5344CB8AC3E}">
        <p14:creationId xmlns:p14="http://schemas.microsoft.com/office/powerpoint/2010/main" val="1320023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3D84B-0BEA-8C47-86C3-50CB1E0138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grpSp>
        <p:nvGrpSpPr>
          <p:cNvPr id="8" name="Group 7">
            <a:extLst>
              <a:ext uri="{FF2B5EF4-FFF2-40B4-BE49-F238E27FC236}">
                <a16:creationId xmlns:a16="http://schemas.microsoft.com/office/drawing/2014/main" id="{A5F16722-F0E6-DF47-B033-5B5C43523CD4}"/>
              </a:ext>
            </a:extLst>
          </p:cNvPr>
          <p:cNvGrpSpPr/>
          <p:nvPr/>
        </p:nvGrpSpPr>
        <p:grpSpPr>
          <a:xfrm>
            <a:off x="64346" y="75728"/>
            <a:ext cx="12024903" cy="6369459"/>
            <a:chOff x="64346" y="75728"/>
            <a:chExt cx="12024903" cy="6369459"/>
          </a:xfrm>
        </p:grpSpPr>
        <p:pic>
          <p:nvPicPr>
            <p:cNvPr id="6" name="Picture 5">
              <a:extLst>
                <a:ext uri="{FF2B5EF4-FFF2-40B4-BE49-F238E27FC236}">
                  <a16:creationId xmlns:a16="http://schemas.microsoft.com/office/drawing/2014/main" id="{83200372-5A66-E349-B95D-147B53EC3DE4}"/>
                </a:ext>
              </a:extLst>
            </p:cNvPr>
            <p:cNvPicPr>
              <a:picLocks noChangeAspect="1"/>
            </p:cNvPicPr>
            <p:nvPr/>
          </p:nvPicPr>
          <p:blipFill>
            <a:blip r:embed="rId2"/>
            <a:stretch>
              <a:fillRect/>
            </a:stretch>
          </p:blipFill>
          <p:spPr>
            <a:xfrm>
              <a:off x="64346" y="75728"/>
              <a:ext cx="12024903" cy="6369459"/>
            </a:xfrm>
            <a:prstGeom prst="rect">
              <a:avLst/>
            </a:prstGeom>
          </p:spPr>
        </p:pic>
        <p:sp>
          <p:nvSpPr>
            <p:cNvPr id="4" name="Rectangle 3">
              <a:extLst>
                <a:ext uri="{FF2B5EF4-FFF2-40B4-BE49-F238E27FC236}">
                  <a16:creationId xmlns:a16="http://schemas.microsoft.com/office/drawing/2014/main" id="{FD5D2E46-6450-774A-ABF3-A07DCE41713D}"/>
                </a:ext>
              </a:extLst>
            </p:cNvPr>
            <p:cNvSpPr/>
            <p:nvPr/>
          </p:nvSpPr>
          <p:spPr>
            <a:xfrm>
              <a:off x="1589103" y="2689933"/>
              <a:ext cx="9945371" cy="3179089"/>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9007B034-D8C5-CB48-8286-6C2757D4C7EE}"/>
              </a:ext>
            </a:extLst>
          </p:cNvPr>
          <p:cNvPicPr>
            <a:picLocks noChangeAspect="1"/>
          </p:cNvPicPr>
          <p:nvPr/>
        </p:nvPicPr>
        <p:blipFill>
          <a:blip r:embed="rId3"/>
          <a:stretch>
            <a:fillRect/>
          </a:stretch>
        </p:blipFill>
        <p:spPr>
          <a:xfrm>
            <a:off x="1571347" y="2172092"/>
            <a:ext cx="10103543" cy="822034"/>
          </a:xfrm>
          <a:prstGeom prst="rect">
            <a:avLst/>
          </a:prstGeom>
        </p:spPr>
      </p:pic>
    </p:spTree>
    <p:extLst>
      <p:ext uri="{BB962C8B-B14F-4D97-AF65-F5344CB8AC3E}">
        <p14:creationId xmlns:p14="http://schemas.microsoft.com/office/powerpoint/2010/main" val="1504909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3D84B-0BEA-8C47-86C3-50CB1E0138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grpSp>
        <p:nvGrpSpPr>
          <p:cNvPr id="8" name="Group 7">
            <a:extLst>
              <a:ext uri="{FF2B5EF4-FFF2-40B4-BE49-F238E27FC236}">
                <a16:creationId xmlns:a16="http://schemas.microsoft.com/office/drawing/2014/main" id="{A5F16722-F0E6-DF47-B033-5B5C43523CD4}"/>
              </a:ext>
            </a:extLst>
          </p:cNvPr>
          <p:cNvGrpSpPr/>
          <p:nvPr/>
        </p:nvGrpSpPr>
        <p:grpSpPr>
          <a:xfrm>
            <a:off x="64346" y="75728"/>
            <a:ext cx="12024903" cy="6369459"/>
            <a:chOff x="64346" y="75728"/>
            <a:chExt cx="12024903" cy="6369459"/>
          </a:xfrm>
        </p:grpSpPr>
        <p:pic>
          <p:nvPicPr>
            <p:cNvPr id="6" name="Picture 5">
              <a:extLst>
                <a:ext uri="{FF2B5EF4-FFF2-40B4-BE49-F238E27FC236}">
                  <a16:creationId xmlns:a16="http://schemas.microsoft.com/office/drawing/2014/main" id="{83200372-5A66-E349-B95D-147B53EC3DE4}"/>
                </a:ext>
              </a:extLst>
            </p:cNvPr>
            <p:cNvPicPr>
              <a:picLocks noChangeAspect="1"/>
            </p:cNvPicPr>
            <p:nvPr/>
          </p:nvPicPr>
          <p:blipFill>
            <a:blip r:embed="rId2"/>
            <a:stretch>
              <a:fillRect/>
            </a:stretch>
          </p:blipFill>
          <p:spPr>
            <a:xfrm>
              <a:off x="64346" y="75728"/>
              <a:ext cx="12024903" cy="6369459"/>
            </a:xfrm>
            <a:prstGeom prst="rect">
              <a:avLst/>
            </a:prstGeom>
          </p:spPr>
        </p:pic>
        <p:sp>
          <p:nvSpPr>
            <p:cNvPr id="4" name="Rectangle 3">
              <a:extLst>
                <a:ext uri="{FF2B5EF4-FFF2-40B4-BE49-F238E27FC236}">
                  <a16:creationId xmlns:a16="http://schemas.microsoft.com/office/drawing/2014/main" id="{FD5D2E46-6450-774A-ABF3-A07DCE41713D}"/>
                </a:ext>
              </a:extLst>
            </p:cNvPr>
            <p:cNvSpPr/>
            <p:nvPr/>
          </p:nvSpPr>
          <p:spPr>
            <a:xfrm>
              <a:off x="1589103" y="2689933"/>
              <a:ext cx="9945371" cy="3179089"/>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9007B034-D8C5-CB48-8286-6C2757D4C7EE}"/>
              </a:ext>
            </a:extLst>
          </p:cNvPr>
          <p:cNvPicPr>
            <a:picLocks noChangeAspect="1"/>
          </p:cNvPicPr>
          <p:nvPr/>
        </p:nvPicPr>
        <p:blipFill>
          <a:blip r:embed="rId3"/>
          <a:stretch>
            <a:fillRect/>
          </a:stretch>
        </p:blipFill>
        <p:spPr>
          <a:xfrm>
            <a:off x="1589103" y="2689933"/>
            <a:ext cx="10103543" cy="822034"/>
          </a:xfrm>
          <a:prstGeom prst="rect">
            <a:avLst/>
          </a:prstGeom>
        </p:spPr>
      </p:pic>
      <p:pic>
        <p:nvPicPr>
          <p:cNvPr id="9" name="Picture 8">
            <a:extLst>
              <a:ext uri="{FF2B5EF4-FFF2-40B4-BE49-F238E27FC236}">
                <a16:creationId xmlns:a16="http://schemas.microsoft.com/office/drawing/2014/main" id="{97AE950D-3B15-2944-BE51-9211B70714CD}"/>
              </a:ext>
            </a:extLst>
          </p:cNvPr>
          <p:cNvPicPr>
            <a:picLocks noChangeAspect="1"/>
          </p:cNvPicPr>
          <p:nvPr/>
        </p:nvPicPr>
        <p:blipFill>
          <a:blip r:embed="rId4"/>
          <a:stretch>
            <a:fillRect/>
          </a:stretch>
        </p:blipFill>
        <p:spPr>
          <a:xfrm>
            <a:off x="1562468" y="2175860"/>
            <a:ext cx="10103543" cy="1685172"/>
          </a:xfrm>
          <a:prstGeom prst="rect">
            <a:avLst/>
          </a:prstGeom>
        </p:spPr>
      </p:pic>
    </p:spTree>
    <p:extLst>
      <p:ext uri="{BB962C8B-B14F-4D97-AF65-F5344CB8AC3E}">
        <p14:creationId xmlns:p14="http://schemas.microsoft.com/office/powerpoint/2010/main" val="4274344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3D84B-0BEA-8C47-86C3-50CB1E0138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a:p>
        </p:txBody>
      </p:sp>
      <p:grpSp>
        <p:nvGrpSpPr>
          <p:cNvPr id="8" name="Group 7">
            <a:extLst>
              <a:ext uri="{FF2B5EF4-FFF2-40B4-BE49-F238E27FC236}">
                <a16:creationId xmlns:a16="http://schemas.microsoft.com/office/drawing/2014/main" id="{A5F16722-F0E6-DF47-B033-5B5C43523CD4}"/>
              </a:ext>
            </a:extLst>
          </p:cNvPr>
          <p:cNvGrpSpPr/>
          <p:nvPr/>
        </p:nvGrpSpPr>
        <p:grpSpPr>
          <a:xfrm>
            <a:off x="64346" y="75728"/>
            <a:ext cx="12024903" cy="6369459"/>
            <a:chOff x="64346" y="75728"/>
            <a:chExt cx="12024903" cy="6369459"/>
          </a:xfrm>
        </p:grpSpPr>
        <p:pic>
          <p:nvPicPr>
            <p:cNvPr id="6" name="Picture 5">
              <a:extLst>
                <a:ext uri="{FF2B5EF4-FFF2-40B4-BE49-F238E27FC236}">
                  <a16:creationId xmlns:a16="http://schemas.microsoft.com/office/drawing/2014/main" id="{83200372-5A66-E349-B95D-147B53EC3DE4}"/>
                </a:ext>
              </a:extLst>
            </p:cNvPr>
            <p:cNvPicPr>
              <a:picLocks noChangeAspect="1"/>
            </p:cNvPicPr>
            <p:nvPr/>
          </p:nvPicPr>
          <p:blipFill>
            <a:blip r:embed="rId2"/>
            <a:stretch>
              <a:fillRect/>
            </a:stretch>
          </p:blipFill>
          <p:spPr>
            <a:xfrm>
              <a:off x="64346" y="75728"/>
              <a:ext cx="12024903" cy="6369459"/>
            </a:xfrm>
            <a:prstGeom prst="rect">
              <a:avLst/>
            </a:prstGeom>
          </p:spPr>
        </p:pic>
        <p:sp>
          <p:nvSpPr>
            <p:cNvPr id="4" name="Rectangle 3">
              <a:extLst>
                <a:ext uri="{FF2B5EF4-FFF2-40B4-BE49-F238E27FC236}">
                  <a16:creationId xmlns:a16="http://schemas.microsoft.com/office/drawing/2014/main" id="{FD5D2E46-6450-774A-ABF3-A07DCE41713D}"/>
                </a:ext>
              </a:extLst>
            </p:cNvPr>
            <p:cNvSpPr/>
            <p:nvPr/>
          </p:nvSpPr>
          <p:spPr>
            <a:xfrm>
              <a:off x="1589103" y="2689933"/>
              <a:ext cx="9945371" cy="3179089"/>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9007B034-D8C5-CB48-8286-6C2757D4C7EE}"/>
              </a:ext>
            </a:extLst>
          </p:cNvPr>
          <p:cNvPicPr>
            <a:picLocks noChangeAspect="1"/>
          </p:cNvPicPr>
          <p:nvPr/>
        </p:nvPicPr>
        <p:blipFill>
          <a:blip r:embed="rId3"/>
          <a:stretch>
            <a:fillRect/>
          </a:stretch>
        </p:blipFill>
        <p:spPr>
          <a:xfrm>
            <a:off x="1589103" y="2689933"/>
            <a:ext cx="10103543" cy="822034"/>
          </a:xfrm>
          <a:prstGeom prst="rect">
            <a:avLst/>
          </a:prstGeom>
        </p:spPr>
      </p:pic>
      <p:pic>
        <p:nvPicPr>
          <p:cNvPr id="9" name="Picture 8">
            <a:extLst>
              <a:ext uri="{FF2B5EF4-FFF2-40B4-BE49-F238E27FC236}">
                <a16:creationId xmlns:a16="http://schemas.microsoft.com/office/drawing/2014/main" id="{97AE950D-3B15-2944-BE51-9211B70714CD}"/>
              </a:ext>
            </a:extLst>
          </p:cNvPr>
          <p:cNvPicPr>
            <a:picLocks noChangeAspect="1"/>
          </p:cNvPicPr>
          <p:nvPr/>
        </p:nvPicPr>
        <p:blipFill>
          <a:blip r:embed="rId4"/>
          <a:stretch>
            <a:fillRect/>
          </a:stretch>
        </p:blipFill>
        <p:spPr>
          <a:xfrm>
            <a:off x="1589103" y="2701160"/>
            <a:ext cx="10103543" cy="1685172"/>
          </a:xfrm>
          <a:prstGeom prst="rect">
            <a:avLst/>
          </a:prstGeom>
        </p:spPr>
      </p:pic>
      <p:pic>
        <p:nvPicPr>
          <p:cNvPr id="10" name="Picture 9">
            <a:extLst>
              <a:ext uri="{FF2B5EF4-FFF2-40B4-BE49-F238E27FC236}">
                <a16:creationId xmlns:a16="http://schemas.microsoft.com/office/drawing/2014/main" id="{0B47F934-622A-954B-B64C-E2E028A434CD}"/>
              </a:ext>
            </a:extLst>
          </p:cNvPr>
          <p:cNvPicPr>
            <a:picLocks noChangeAspect="1"/>
          </p:cNvPicPr>
          <p:nvPr/>
        </p:nvPicPr>
        <p:blipFill>
          <a:blip r:embed="rId5"/>
          <a:stretch>
            <a:fillRect/>
          </a:stretch>
        </p:blipFill>
        <p:spPr>
          <a:xfrm>
            <a:off x="1572162" y="2148027"/>
            <a:ext cx="10103543" cy="3243769"/>
          </a:xfrm>
          <a:prstGeom prst="rect">
            <a:avLst/>
          </a:prstGeom>
        </p:spPr>
      </p:pic>
    </p:spTree>
    <p:extLst>
      <p:ext uri="{BB962C8B-B14F-4D97-AF65-F5344CB8AC3E}">
        <p14:creationId xmlns:p14="http://schemas.microsoft.com/office/powerpoint/2010/main" val="1969470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3D84B-0BEA-8C47-86C3-50CB1E0138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grpSp>
        <p:nvGrpSpPr>
          <p:cNvPr id="8" name="Group 7">
            <a:extLst>
              <a:ext uri="{FF2B5EF4-FFF2-40B4-BE49-F238E27FC236}">
                <a16:creationId xmlns:a16="http://schemas.microsoft.com/office/drawing/2014/main" id="{A5F16722-F0E6-DF47-B033-5B5C43523CD4}"/>
              </a:ext>
            </a:extLst>
          </p:cNvPr>
          <p:cNvGrpSpPr/>
          <p:nvPr/>
        </p:nvGrpSpPr>
        <p:grpSpPr>
          <a:xfrm>
            <a:off x="64346" y="75728"/>
            <a:ext cx="12024903" cy="6369459"/>
            <a:chOff x="64346" y="75728"/>
            <a:chExt cx="12024903" cy="6369459"/>
          </a:xfrm>
        </p:grpSpPr>
        <p:pic>
          <p:nvPicPr>
            <p:cNvPr id="6" name="Picture 5">
              <a:extLst>
                <a:ext uri="{FF2B5EF4-FFF2-40B4-BE49-F238E27FC236}">
                  <a16:creationId xmlns:a16="http://schemas.microsoft.com/office/drawing/2014/main" id="{83200372-5A66-E349-B95D-147B53EC3DE4}"/>
                </a:ext>
              </a:extLst>
            </p:cNvPr>
            <p:cNvPicPr>
              <a:picLocks noChangeAspect="1"/>
            </p:cNvPicPr>
            <p:nvPr/>
          </p:nvPicPr>
          <p:blipFill>
            <a:blip r:embed="rId2"/>
            <a:stretch>
              <a:fillRect/>
            </a:stretch>
          </p:blipFill>
          <p:spPr>
            <a:xfrm>
              <a:off x="64346" y="75728"/>
              <a:ext cx="12024903" cy="6369459"/>
            </a:xfrm>
            <a:prstGeom prst="rect">
              <a:avLst/>
            </a:prstGeom>
          </p:spPr>
        </p:pic>
        <p:sp>
          <p:nvSpPr>
            <p:cNvPr id="4" name="Rectangle 3">
              <a:extLst>
                <a:ext uri="{FF2B5EF4-FFF2-40B4-BE49-F238E27FC236}">
                  <a16:creationId xmlns:a16="http://schemas.microsoft.com/office/drawing/2014/main" id="{FD5D2E46-6450-774A-ABF3-A07DCE41713D}"/>
                </a:ext>
              </a:extLst>
            </p:cNvPr>
            <p:cNvSpPr/>
            <p:nvPr/>
          </p:nvSpPr>
          <p:spPr>
            <a:xfrm>
              <a:off x="1589103" y="2689933"/>
              <a:ext cx="9945371" cy="3179089"/>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0670F2C9-EC9C-EC4C-9947-972B58D30AA9}"/>
              </a:ext>
            </a:extLst>
          </p:cNvPr>
          <p:cNvPicPr>
            <a:picLocks noChangeAspect="1"/>
          </p:cNvPicPr>
          <p:nvPr/>
        </p:nvPicPr>
        <p:blipFill rotWithShape="1">
          <a:blip r:embed="rId3"/>
          <a:srcRect b="73399"/>
          <a:stretch/>
        </p:blipFill>
        <p:spPr>
          <a:xfrm>
            <a:off x="1562469" y="2182728"/>
            <a:ext cx="10103543" cy="840002"/>
          </a:xfrm>
          <a:prstGeom prst="rect">
            <a:avLst/>
          </a:prstGeom>
        </p:spPr>
      </p:pic>
    </p:spTree>
    <p:extLst>
      <p:ext uri="{BB962C8B-B14F-4D97-AF65-F5344CB8AC3E}">
        <p14:creationId xmlns:p14="http://schemas.microsoft.com/office/powerpoint/2010/main" val="3081090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3D84B-0BEA-8C47-86C3-50CB1E0138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grpSp>
        <p:nvGrpSpPr>
          <p:cNvPr id="8" name="Group 7">
            <a:extLst>
              <a:ext uri="{FF2B5EF4-FFF2-40B4-BE49-F238E27FC236}">
                <a16:creationId xmlns:a16="http://schemas.microsoft.com/office/drawing/2014/main" id="{A5F16722-F0E6-DF47-B033-5B5C43523CD4}"/>
              </a:ext>
            </a:extLst>
          </p:cNvPr>
          <p:cNvGrpSpPr/>
          <p:nvPr/>
        </p:nvGrpSpPr>
        <p:grpSpPr>
          <a:xfrm>
            <a:off x="64346" y="75728"/>
            <a:ext cx="12024903" cy="6369459"/>
            <a:chOff x="64346" y="75728"/>
            <a:chExt cx="12024903" cy="6369459"/>
          </a:xfrm>
        </p:grpSpPr>
        <p:pic>
          <p:nvPicPr>
            <p:cNvPr id="6" name="Picture 5">
              <a:extLst>
                <a:ext uri="{FF2B5EF4-FFF2-40B4-BE49-F238E27FC236}">
                  <a16:creationId xmlns:a16="http://schemas.microsoft.com/office/drawing/2014/main" id="{83200372-5A66-E349-B95D-147B53EC3DE4}"/>
                </a:ext>
              </a:extLst>
            </p:cNvPr>
            <p:cNvPicPr>
              <a:picLocks noChangeAspect="1"/>
            </p:cNvPicPr>
            <p:nvPr/>
          </p:nvPicPr>
          <p:blipFill>
            <a:blip r:embed="rId2"/>
            <a:stretch>
              <a:fillRect/>
            </a:stretch>
          </p:blipFill>
          <p:spPr>
            <a:xfrm>
              <a:off x="64346" y="75728"/>
              <a:ext cx="12024903" cy="6369459"/>
            </a:xfrm>
            <a:prstGeom prst="rect">
              <a:avLst/>
            </a:prstGeom>
          </p:spPr>
        </p:pic>
        <p:sp>
          <p:nvSpPr>
            <p:cNvPr id="4" name="Rectangle 3">
              <a:extLst>
                <a:ext uri="{FF2B5EF4-FFF2-40B4-BE49-F238E27FC236}">
                  <a16:creationId xmlns:a16="http://schemas.microsoft.com/office/drawing/2014/main" id="{FD5D2E46-6450-774A-ABF3-A07DCE41713D}"/>
                </a:ext>
              </a:extLst>
            </p:cNvPr>
            <p:cNvSpPr/>
            <p:nvPr/>
          </p:nvSpPr>
          <p:spPr>
            <a:xfrm>
              <a:off x="1589103" y="2689933"/>
              <a:ext cx="9945371" cy="3179089"/>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2FF5C6CD-ADA4-AC41-B829-B530BC6985F8}"/>
              </a:ext>
            </a:extLst>
          </p:cNvPr>
          <p:cNvPicPr>
            <a:picLocks noChangeAspect="1"/>
          </p:cNvPicPr>
          <p:nvPr/>
        </p:nvPicPr>
        <p:blipFill rotWithShape="1">
          <a:blip r:embed="rId3"/>
          <a:srcRect t="33150" b="37322"/>
          <a:stretch/>
        </p:blipFill>
        <p:spPr>
          <a:xfrm>
            <a:off x="1567977" y="2171949"/>
            <a:ext cx="10044016" cy="926965"/>
          </a:xfrm>
          <a:prstGeom prst="rect">
            <a:avLst/>
          </a:prstGeom>
        </p:spPr>
      </p:pic>
    </p:spTree>
    <p:extLst>
      <p:ext uri="{BB962C8B-B14F-4D97-AF65-F5344CB8AC3E}">
        <p14:creationId xmlns:p14="http://schemas.microsoft.com/office/powerpoint/2010/main" val="310630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3D84B-0BEA-8C47-86C3-50CB1E0138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a:p>
        </p:txBody>
      </p:sp>
      <p:grpSp>
        <p:nvGrpSpPr>
          <p:cNvPr id="8" name="Group 7">
            <a:extLst>
              <a:ext uri="{FF2B5EF4-FFF2-40B4-BE49-F238E27FC236}">
                <a16:creationId xmlns:a16="http://schemas.microsoft.com/office/drawing/2014/main" id="{A5F16722-F0E6-DF47-B033-5B5C43523CD4}"/>
              </a:ext>
            </a:extLst>
          </p:cNvPr>
          <p:cNvGrpSpPr/>
          <p:nvPr/>
        </p:nvGrpSpPr>
        <p:grpSpPr>
          <a:xfrm>
            <a:off x="64346" y="75728"/>
            <a:ext cx="12024903" cy="6369459"/>
            <a:chOff x="64346" y="75728"/>
            <a:chExt cx="12024903" cy="6369459"/>
          </a:xfrm>
        </p:grpSpPr>
        <p:pic>
          <p:nvPicPr>
            <p:cNvPr id="6" name="Picture 5">
              <a:extLst>
                <a:ext uri="{FF2B5EF4-FFF2-40B4-BE49-F238E27FC236}">
                  <a16:creationId xmlns:a16="http://schemas.microsoft.com/office/drawing/2014/main" id="{83200372-5A66-E349-B95D-147B53EC3DE4}"/>
                </a:ext>
              </a:extLst>
            </p:cNvPr>
            <p:cNvPicPr>
              <a:picLocks noChangeAspect="1"/>
            </p:cNvPicPr>
            <p:nvPr/>
          </p:nvPicPr>
          <p:blipFill>
            <a:blip r:embed="rId2"/>
            <a:stretch>
              <a:fillRect/>
            </a:stretch>
          </p:blipFill>
          <p:spPr>
            <a:xfrm>
              <a:off x="64346" y="75728"/>
              <a:ext cx="12024903" cy="6369459"/>
            </a:xfrm>
            <a:prstGeom prst="rect">
              <a:avLst/>
            </a:prstGeom>
          </p:spPr>
        </p:pic>
        <p:sp>
          <p:nvSpPr>
            <p:cNvPr id="4" name="Rectangle 3">
              <a:extLst>
                <a:ext uri="{FF2B5EF4-FFF2-40B4-BE49-F238E27FC236}">
                  <a16:creationId xmlns:a16="http://schemas.microsoft.com/office/drawing/2014/main" id="{FD5D2E46-6450-774A-ABF3-A07DCE41713D}"/>
                </a:ext>
              </a:extLst>
            </p:cNvPr>
            <p:cNvSpPr/>
            <p:nvPr/>
          </p:nvSpPr>
          <p:spPr>
            <a:xfrm>
              <a:off x="1589103" y="2689933"/>
              <a:ext cx="9945371" cy="3179089"/>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2FF5C6CD-ADA4-AC41-B829-B530BC6985F8}"/>
              </a:ext>
            </a:extLst>
          </p:cNvPr>
          <p:cNvPicPr>
            <a:picLocks noChangeAspect="1"/>
          </p:cNvPicPr>
          <p:nvPr/>
        </p:nvPicPr>
        <p:blipFill rotWithShape="1">
          <a:blip r:embed="rId3"/>
          <a:srcRect t="66299" b="1324"/>
          <a:stretch/>
        </p:blipFill>
        <p:spPr>
          <a:xfrm>
            <a:off x="1564607" y="2185483"/>
            <a:ext cx="10073201" cy="1019355"/>
          </a:xfrm>
          <a:prstGeom prst="rect">
            <a:avLst/>
          </a:prstGeom>
        </p:spPr>
      </p:pic>
      <p:sp>
        <p:nvSpPr>
          <p:cNvPr id="3" name="Rectangle 2">
            <a:extLst>
              <a:ext uri="{FF2B5EF4-FFF2-40B4-BE49-F238E27FC236}">
                <a16:creationId xmlns:a16="http://schemas.microsoft.com/office/drawing/2014/main" id="{0D3AEB66-2197-854B-8D65-35F4EB3C8C8D}"/>
              </a:ext>
            </a:extLst>
          </p:cNvPr>
          <p:cNvSpPr/>
          <p:nvPr/>
        </p:nvSpPr>
        <p:spPr>
          <a:xfrm>
            <a:off x="7830105" y="2308194"/>
            <a:ext cx="1340528" cy="630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157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3D84B-0BEA-8C47-86C3-50CB1E0138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48</a:t>
            </a:fld>
            <a:endParaRPr lang="en-US"/>
          </a:p>
        </p:txBody>
      </p:sp>
      <p:grpSp>
        <p:nvGrpSpPr>
          <p:cNvPr id="11" name="Group 10">
            <a:extLst>
              <a:ext uri="{FF2B5EF4-FFF2-40B4-BE49-F238E27FC236}">
                <a16:creationId xmlns:a16="http://schemas.microsoft.com/office/drawing/2014/main" id="{29E307DD-84EF-6041-A7F5-8142FEAA4C35}"/>
              </a:ext>
            </a:extLst>
          </p:cNvPr>
          <p:cNvGrpSpPr/>
          <p:nvPr/>
        </p:nvGrpSpPr>
        <p:grpSpPr>
          <a:xfrm>
            <a:off x="64346" y="75728"/>
            <a:ext cx="12024903" cy="6369459"/>
            <a:chOff x="64346" y="75728"/>
            <a:chExt cx="12024903" cy="6369459"/>
          </a:xfrm>
        </p:grpSpPr>
        <p:pic>
          <p:nvPicPr>
            <p:cNvPr id="12" name="Picture 11">
              <a:extLst>
                <a:ext uri="{FF2B5EF4-FFF2-40B4-BE49-F238E27FC236}">
                  <a16:creationId xmlns:a16="http://schemas.microsoft.com/office/drawing/2014/main" id="{BD994784-7DB7-4B42-BA11-676A7B7143AD}"/>
                </a:ext>
              </a:extLst>
            </p:cNvPr>
            <p:cNvPicPr>
              <a:picLocks noChangeAspect="1"/>
            </p:cNvPicPr>
            <p:nvPr/>
          </p:nvPicPr>
          <p:blipFill>
            <a:blip r:embed="rId2"/>
            <a:stretch>
              <a:fillRect/>
            </a:stretch>
          </p:blipFill>
          <p:spPr>
            <a:xfrm>
              <a:off x="64346" y="75728"/>
              <a:ext cx="12024903" cy="6369459"/>
            </a:xfrm>
            <a:prstGeom prst="rect">
              <a:avLst/>
            </a:prstGeom>
          </p:spPr>
        </p:pic>
        <p:sp>
          <p:nvSpPr>
            <p:cNvPr id="13" name="Rectangle 12">
              <a:extLst>
                <a:ext uri="{FF2B5EF4-FFF2-40B4-BE49-F238E27FC236}">
                  <a16:creationId xmlns:a16="http://schemas.microsoft.com/office/drawing/2014/main" id="{15873EDF-04AB-D246-A5C4-C081809187A2}"/>
                </a:ext>
              </a:extLst>
            </p:cNvPr>
            <p:cNvSpPr/>
            <p:nvPr/>
          </p:nvSpPr>
          <p:spPr>
            <a:xfrm>
              <a:off x="1589103" y="2689933"/>
              <a:ext cx="9945371" cy="3179089"/>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F7623CBA-1951-D54B-B67F-95388227B868}"/>
              </a:ext>
            </a:extLst>
          </p:cNvPr>
          <p:cNvPicPr>
            <a:picLocks noChangeAspect="1"/>
          </p:cNvPicPr>
          <p:nvPr/>
        </p:nvPicPr>
        <p:blipFill>
          <a:blip r:embed="rId3"/>
          <a:stretch>
            <a:fillRect/>
          </a:stretch>
        </p:blipFill>
        <p:spPr>
          <a:xfrm>
            <a:off x="1571347" y="2188927"/>
            <a:ext cx="10040645" cy="2549295"/>
          </a:xfrm>
          <a:prstGeom prst="rect">
            <a:avLst/>
          </a:prstGeom>
        </p:spPr>
      </p:pic>
      <p:sp>
        <p:nvSpPr>
          <p:cNvPr id="3" name="Rectangle 2">
            <a:extLst>
              <a:ext uri="{FF2B5EF4-FFF2-40B4-BE49-F238E27FC236}">
                <a16:creationId xmlns:a16="http://schemas.microsoft.com/office/drawing/2014/main" id="{0D3AEB66-2197-854B-8D65-35F4EB3C8C8D}"/>
              </a:ext>
            </a:extLst>
          </p:cNvPr>
          <p:cNvSpPr/>
          <p:nvPr/>
        </p:nvSpPr>
        <p:spPr>
          <a:xfrm>
            <a:off x="7537142" y="2323549"/>
            <a:ext cx="1278384" cy="1937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074982-68EC-384D-BE92-D4FB5693B985}"/>
              </a:ext>
            </a:extLst>
          </p:cNvPr>
          <p:cNvSpPr/>
          <p:nvPr/>
        </p:nvSpPr>
        <p:spPr>
          <a:xfrm>
            <a:off x="1589103" y="4063254"/>
            <a:ext cx="5393264" cy="331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154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94A8-363B-1A41-B098-FB4E14749BCE}"/>
              </a:ext>
            </a:extLst>
          </p:cNvPr>
          <p:cNvSpPr>
            <a:spLocks noGrp="1"/>
          </p:cNvSpPr>
          <p:nvPr>
            <p:ph type="title"/>
          </p:nvPr>
        </p:nvSpPr>
        <p:spPr/>
        <p:txBody>
          <a:bodyPr/>
          <a:lstStyle/>
          <a:p>
            <a:r>
              <a:rPr lang="en-US" dirty="0"/>
              <a:t>Self –Assessment – Are you ready?</a:t>
            </a:r>
          </a:p>
        </p:txBody>
      </p:sp>
      <p:sp>
        <p:nvSpPr>
          <p:cNvPr id="3" name="Content Placeholder 2">
            <a:extLst>
              <a:ext uri="{FF2B5EF4-FFF2-40B4-BE49-F238E27FC236}">
                <a16:creationId xmlns:a16="http://schemas.microsoft.com/office/drawing/2014/main" id="{7FFDBDA5-C106-4D4E-8572-1658713DD8C2}"/>
              </a:ext>
            </a:extLst>
          </p:cNvPr>
          <p:cNvSpPr>
            <a:spLocks noGrp="1"/>
          </p:cNvSpPr>
          <p:nvPr>
            <p:ph idx="1"/>
          </p:nvPr>
        </p:nvSpPr>
        <p:spPr/>
        <p:txBody>
          <a:bodyPr/>
          <a:lstStyle/>
          <a:p>
            <a:r>
              <a:rPr lang="en-US" dirty="0"/>
              <a:t>Is your clinical diagnosis data stored discretely? </a:t>
            </a:r>
          </a:p>
          <a:p>
            <a:r>
              <a:rPr lang="en-US" dirty="0"/>
              <a:t>Can you change how it is collected/stored?</a:t>
            </a:r>
          </a:p>
          <a:p>
            <a:r>
              <a:rPr lang="en-US" dirty="0"/>
              <a:t>Are you looking to process retrospective data or just prospective?</a:t>
            </a:r>
          </a:p>
          <a:p>
            <a:r>
              <a:rPr lang="en-US" dirty="0"/>
              <a:t>Will Natural Language Processing do what you want?</a:t>
            </a:r>
          </a:p>
          <a:p>
            <a:r>
              <a:rPr lang="en-US" dirty="0"/>
              <a:t>Do you have the staff/expertise to perform this mapping?</a:t>
            </a:r>
          </a:p>
        </p:txBody>
      </p:sp>
      <p:sp>
        <p:nvSpPr>
          <p:cNvPr id="4" name="Slide Number Placeholder 3">
            <a:extLst>
              <a:ext uri="{FF2B5EF4-FFF2-40B4-BE49-F238E27FC236}">
                <a16:creationId xmlns:a16="http://schemas.microsoft.com/office/drawing/2014/main" id="{95E393D5-7BC9-3A47-902A-4BC2F94687CA}"/>
              </a:ext>
            </a:extLst>
          </p:cNvPr>
          <p:cNvSpPr>
            <a:spLocks noGrp="1"/>
          </p:cNvSpPr>
          <p:nvPr>
            <p:ph type="sldNum" sz="quarter" idx="12"/>
          </p:nvPr>
        </p:nvSpPr>
        <p:spPr/>
        <p:txBody>
          <a:bodyPr/>
          <a:lstStyle/>
          <a:p>
            <a:fld id="{3DA0E685-DD13-8C4C-B5A5-813898DBE57B}" type="slidenum">
              <a:rPr lang="en-US" smtClean="0"/>
              <a:t>49</a:t>
            </a:fld>
            <a:endParaRPr lang="en-US"/>
          </a:p>
        </p:txBody>
      </p:sp>
    </p:spTree>
    <p:extLst>
      <p:ext uri="{BB962C8B-B14F-4D97-AF65-F5344CB8AC3E}">
        <p14:creationId xmlns:p14="http://schemas.microsoft.com/office/powerpoint/2010/main" val="4288173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id="{A59BC94E-1623-0241-801A-6F7E7397F19C}"/>
              </a:ext>
            </a:extLst>
          </p:cNvPr>
          <p:cNvPicPr>
            <a:picLocks noChangeAspect="1"/>
          </p:cNvPicPr>
          <p:nvPr/>
        </p:nvPicPr>
        <p:blipFill>
          <a:blip r:embed="rId3"/>
          <a:stretch>
            <a:fillRect/>
          </a:stretch>
        </p:blipFill>
        <p:spPr>
          <a:xfrm>
            <a:off x="0" y="596684"/>
            <a:ext cx="12192000" cy="5906932"/>
          </a:xfrm>
          <a:prstGeom prst="rect">
            <a:avLst/>
          </a:prstGeom>
        </p:spPr>
      </p:pic>
    </p:spTree>
    <p:extLst>
      <p:ext uri="{BB962C8B-B14F-4D97-AF65-F5344CB8AC3E}">
        <p14:creationId xmlns:p14="http://schemas.microsoft.com/office/powerpoint/2010/main" val="2716245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3E24-0921-DA4F-9D39-E950941EE3F9}"/>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E4CAA91A-E70C-764A-A7F0-07E399F8C083}"/>
              </a:ext>
            </a:extLst>
          </p:cNvPr>
          <p:cNvSpPr>
            <a:spLocks noGrp="1"/>
          </p:cNvSpPr>
          <p:nvPr>
            <p:ph idx="1"/>
          </p:nvPr>
        </p:nvSpPr>
        <p:spPr/>
        <p:txBody>
          <a:bodyPr>
            <a:normAutofit/>
          </a:bodyPr>
          <a:lstStyle/>
          <a:p>
            <a:r>
              <a:rPr lang="en-US" dirty="0"/>
              <a:t>Feb 2018 – COHA @ CSU</a:t>
            </a:r>
          </a:p>
          <a:p>
            <a:r>
              <a:rPr lang="en-US" dirty="0"/>
              <a:t>Oct 2018 – OHDSI Symposium</a:t>
            </a:r>
          </a:p>
          <a:p>
            <a:r>
              <a:rPr lang="en-US" dirty="0"/>
              <a:t>Nov 2018 – Coding Project Charter</a:t>
            </a:r>
          </a:p>
          <a:p>
            <a:pPr marL="76200" indent="0">
              <a:buNone/>
            </a:pPr>
            <a:endParaRPr lang="en-US" dirty="0"/>
          </a:p>
        </p:txBody>
      </p:sp>
      <p:pic>
        <p:nvPicPr>
          <p:cNvPr id="4" name="Picture 2" descr="OHDSI">
            <a:extLst>
              <a:ext uri="{FF2B5EF4-FFF2-40B4-BE49-F238E27FC236}">
                <a16:creationId xmlns:a16="http://schemas.microsoft.com/office/drawing/2014/main" id="{6939F451-A700-854D-B4DD-7ABCDEAE9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056" y="4001294"/>
            <a:ext cx="5225887"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26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01CD-9C5A-8245-BF58-1C1883A89E72}"/>
              </a:ext>
            </a:extLst>
          </p:cNvPr>
          <p:cNvSpPr>
            <a:spLocks noGrp="1"/>
          </p:cNvSpPr>
          <p:nvPr>
            <p:ph type="title"/>
          </p:nvPr>
        </p:nvSpPr>
        <p:spPr/>
        <p:txBody>
          <a:bodyPr/>
          <a:lstStyle/>
          <a:p>
            <a:r>
              <a:rPr lang="en-US" dirty="0"/>
              <a:t>“Coding Project” Objectives</a:t>
            </a:r>
          </a:p>
        </p:txBody>
      </p:sp>
      <p:sp>
        <p:nvSpPr>
          <p:cNvPr id="3" name="Content Placeholder 2">
            <a:extLst>
              <a:ext uri="{FF2B5EF4-FFF2-40B4-BE49-F238E27FC236}">
                <a16:creationId xmlns:a16="http://schemas.microsoft.com/office/drawing/2014/main" id="{10F1D1C2-833A-164A-B289-3A85CED9E95C}"/>
              </a:ext>
            </a:extLst>
          </p:cNvPr>
          <p:cNvSpPr>
            <a:spLocks noGrp="1"/>
          </p:cNvSpPr>
          <p:nvPr>
            <p:ph idx="1"/>
          </p:nvPr>
        </p:nvSpPr>
        <p:spPr>
          <a:xfrm>
            <a:off x="838200" y="2708475"/>
            <a:ext cx="10515600" cy="3468487"/>
          </a:xfrm>
        </p:spPr>
        <p:txBody>
          <a:bodyPr>
            <a:normAutofit/>
          </a:bodyPr>
          <a:lstStyle/>
          <a:p>
            <a:pPr marL="0" indent="0" algn="ctr">
              <a:buNone/>
            </a:pPr>
            <a:r>
              <a:rPr lang="en-US" dirty="0"/>
              <a:t>Deliver coding capabilities in VMACS to support research on patient visits, drug prescriptions, and performed procedures. The objective is to develop infrastructure and tools which support a Common Data Model (CDM) to allow large-scale observational research.</a:t>
            </a:r>
          </a:p>
          <a:p>
            <a:endParaRPr lang="en-US" dirty="0"/>
          </a:p>
          <a:p>
            <a:endParaRPr lang="en-US" dirty="0"/>
          </a:p>
        </p:txBody>
      </p:sp>
    </p:spTree>
    <p:extLst>
      <p:ext uri="{BB962C8B-B14F-4D97-AF65-F5344CB8AC3E}">
        <p14:creationId xmlns:p14="http://schemas.microsoft.com/office/powerpoint/2010/main" val="428354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01CD-9C5A-8245-BF58-1C1883A89E72}"/>
              </a:ext>
            </a:extLst>
          </p:cNvPr>
          <p:cNvSpPr>
            <a:spLocks noGrp="1"/>
          </p:cNvSpPr>
          <p:nvPr>
            <p:ph type="title"/>
          </p:nvPr>
        </p:nvSpPr>
        <p:spPr/>
        <p:txBody>
          <a:bodyPr/>
          <a:lstStyle/>
          <a:p>
            <a:r>
              <a:rPr lang="en-US" dirty="0"/>
              <a:t>“Coding Project” Requirements</a:t>
            </a:r>
          </a:p>
        </p:txBody>
      </p:sp>
      <p:sp>
        <p:nvSpPr>
          <p:cNvPr id="3" name="Content Placeholder 2">
            <a:extLst>
              <a:ext uri="{FF2B5EF4-FFF2-40B4-BE49-F238E27FC236}">
                <a16:creationId xmlns:a16="http://schemas.microsoft.com/office/drawing/2014/main" id="{10F1D1C2-833A-164A-B289-3A85CED9E95C}"/>
              </a:ext>
            </a:extLst>
          </p:cNvPr>
          <p:cNvSpPr>
            <a:spLocks noGrp="1"/>
          </p:cNvSpPr>
          <p:nvPr>
            <p:ph idx="1"/>
          </p:nvPr>
        </p:nvSpPr>
        <p:spPr/>
        <p:txBody>
          <a:bodyPr>
            <a:normAutofit/>
          </a:bodyPr>
          <a:lstStyle/>
          <a:p>
            <a:pPr lvl="0"/>
            <a:r>
              <a:rPr lang="en-US" dirty="0"/>
              <a:t>Develop a Common Data Model (CDM) to store</a:t>
            </a:r>
          </a:p>
          <a:p>
            <a:pPr lvl="1"/>
            <a:r>
              <a:rPr lang="en-US" dirty="0"/>
              <a:t>Patient demographics</a:t>
            </a:r>
          </a:p>
          <a:p>
            <a:pPr lvl="1"/>
            <a:r>
              <a:rPr lang="en-US" dirty="0"/>
              <a:t>Visit dates / types</a:t>
            </a:r>
          </a:p>
          <a:p>
            <a:pPr lvl="1"/>
            <a:r>
              <a:rPr lang="en-US" dirty="0"/>
              <a:t>Billed procedures</a:t>
            </a:r>
          </a:p>
          <a:p>
            <a:pPr lvl="1"/>
            <a:r>
              <a:rPr lang="en-US" dirty="0"/>
              <a:t>Drug administration</a:t>
            </a:r>
          </a:p>
          <a:p>
            <a:r>
              <a:rPr lang="en-US" dirty="0"/>
              <a:t>Allow repeated re-harvesting of VMACS data into CDM as procedure/drug mapping improves.</a:t>
            </a:r>
          </a:p>
          <a:p>
            <a:pPr lvl="0"/>
            <a:r>
              <a:rPr lang="en-US" dirty="0"/>
              <a:t>Design the system for eventual collaboration with other academic and commercial institutions for both research and medical record sharing.</a:t>
            </a:r>
          </a:p>
          <a:p>
            <a:endParaRPr lang="en-US" dirty="0"/>
          </a:p>
          <a:p>
            <a:endParaRPr lang="en-US" dirty="0"/>
          </a:p>
        </p:txBody>
      </p:sp>
    </p:spTree>
    <p:extLst>
      <p:ext uri="{BB962C8B-B14F-4D97-AF65-F5344CB8AC3E}">
        <p14:creationId xmlns:p14="http://schemas.microsoft.com/office/powerpoint/2010/main" val="371345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01CD-9C5A-8245-BF58-1C1883A89E72}"/>
              </a:ext>
            </a:extLst>
          </p:cNvPr>
          <p:cNvSpPr>
            <a:spLocks noGrp="1"/>
          </p:cNvSpPr>
          <p:nvPr>
            <p:ph type="title"/>
          </p:nvPr>
        </p:nvSpPr>
        <p:spPr/>
        <p:txBody>
          <a:bodyPr/>
          <a:lstStyle/>
          <a:p>
            <a:r>
              <a:rPr lang="en-US" dirty="0"/>
              <a:t>“Coding Project” Requirements</a:t>
            </a:r>
          </a:p>
        </p:txBody>
      </p:sp>
      <p:sp>
        <p:nvSpPr>
          <p:cNvPr id="3" name="Content Placeholder 2">
            <a:extLst>
              <a:ext uri="{FF2B5EF4-FFF2-40B4-BE49-F238E27FC236}">
                <a16:creationId xmlns:a16="http://schemas.microsoft.com/office/drawing/2014/main" id="{10F1D1C2-833A-164A-B289-3A85CED9E95C}"/>
              </a:ext>
            </a:extLst>
          </p:cNvPr>
          <p:cNvSpPr>
            <a:spLocks noGrp="1"/>
          </p:cNvSpPr>
          <p:nvPr>
            <p:ph idx="1"/>
          </p:nvPr>
        </p:nvSpPr>
        <p:spPr/>
        <p:txBody>
          <a:bodyPr>
            <a:normAutofit/>
          </a:bodyPr>
          <a:lstStyle/>
          <a:p>
            <a:pPr lvl="0"/>
            <a:r>
              <a:rPr lang="en-US" dirty="0"/>
              <a:t>Update VMACS to store standard ontology codes</a:t>
            </a:r>
          </a:p>
          <a:p>
            <a:r>
              <a:rPr lang="en-US" dirty="0"/>
              <a:t>Mapping</a:t>
            </a:r>
          </a:p>
          <a:p>
            <a:pPr lvl="1"/>
            <a:r>
              <a:rPr lang="en-US" dirty="0"/>
              <a:t>Breeds / Species - SNOMED</a:t>
            </a:r>
          </a:p>
          <a:p>
            <a:pPr lvl="1"/>
            <a:r>
              <a:rPr lang="en-US" dirty="0"/>
              <a:t>Procedures – SNOMED</a:t>
            </a:r>
          </a:p>
          <a:p>
            <a:pPr lvl="1"/>
            <a:r>
              <a:rPr lang="en-US" dirty="0"/>
              <a:t>Drugs – </a:t>
            </a:r>
            <a:r>
              <a:rPr lang="en-US" dirty="0" err="1"/>
              <a:t>RxNorm</a:t>
            </a:r>
            <a:endParaRPr lang="en-US" dirty="0"/>
          </a:p>
          <a:p>
            <a:pPr lvl="1"/>
            <a:endParaRPr lang="en-US" dirty="0"/>
          </a:p>
          <a:p>
            <a:r>
              <a:rPr lang="en-US" dirty="0"/>
              <a:t>Why These Ontologies?</a:t>
            </a:r>
          </a:p>
          <a:p>
            <a:pPr lvl="1"/>
            <a:endParaRPr lang="en-US" dirty="0"/>
          </a:p>
          <a:p>
            <a:endParaRPr lang="en-US" dirty="0"/>
          </a:p>
        </p:txBody>
      </p:sp>
    </p:spTree>
    <p:extLst>
      <p:ext uri="{BB962C8B-B14F-4D97-AF65-F5344CB8AC3E}">
        <p14:creationId xmlns:p14="http://schemas.microsoft.com/office/powerpoint/2010/main" val="1763405526"/>
      </p:ext>
    </p:extLst>
  </p:cSld>
  <p:clrMapOvr>
    <a:masterClrMapping/>
  </p:clrMapOvr>
</p:sld>
</file>

<file path=ppt/theme/theme1.xml><?xml version="1.0" encoding="utf-8"?>
<a:theme xmlns:a="http://schemas.openxmlformats.org/drawingml/2006/main" name="Office Theme">
  <a:themeElements>
    <a:clrScheme name="AVI Color Palette 2020">
      <a:dk1>
        <a:srgbClr val="000000"/>
      </a:dk1>
      <a:lt1>
        <a:srgbClr val="FFFFFF"/>
      </a:lt1>
      <a:dk2>
        <a:srgbClr val="2E3292"/>
      </a:dk2>
      <a:lt2>
        <a:srgbClr val="E6E6E6"/>
      </a:lt2>
      <a:accent1>
        <a:srgbClr val="BBB8DA"/>
      </a:accent1>
      <a:accent2>
        <a:srgbClr val="2B90D1"/>
      </a:accent2>
      <a:accent3>
        <a:srgbClr val="A5A5A5"/>
      </a:accent3>
      <a:accent4>
        <a:srgbClr val="FFA007"/>
      </a:accent4>
      <a:accent5>
        <a:srgbClr val="D56097"/>
      </a:accent5>
      <a:accent6>
        <a:srgbClr val="4DBFF0"/>
      </a:accent6>
      <a:hlink>
        <a:srgbClr val="2B90D1"/>
      </a:hlink>
      <a:folHlink>
        <a:srgbClr val="4DB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TotalTime>
  <Words>1358</Words>
  <Application>Microsoft Macintosh PowerPoint</Application>
  <PresentationFormat>Widescreen</PresentationFormat>
  <Paragraphs>227</Paragraphs>
  <Slides>50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Calibri</vt:lpstr>
      <vt:lpstr>Lato</vt:lpstr>
      <vt:lpstr>Arial</vt:lpstr>
      <vt:lpstr>Office Theme</vt:lpstr>
      <vt:lpstr>SNOMED-ifying a (mostly) Free-Text Medical Record</vt:lpstr>
      <vt:lpstr>Agenda</vt:lpstr>
      <vt:lpstr>Learning Outcomes</vt:lpstr>
      <vt:lpstr>UC Davis Coding History</vt:lpstr>
      <vt:lpstr>PowerPoint Presentation</vt:lpstr>
      <vt:lpstr>Timeline</vt:lpstr>
      <vt:lpstr>“Coding Project” Objectives</vt:lpstr>
      <vt:lpstr>“Coding Project” Requirements</vt:lpstr>
      <vt:lpstr>“Coding Project” Requirements</vt:lpstr>
      <vt:lpstr>Project Philosophy</vt:lpstr>
      <vt:lpstr>VELOCITY </vt:lpstr>
      <vt:lpstr>Building the Team</vt:lpstr>
      <vt:lpstr>Timeline</vt:lpstr>
      <vt:lpstr>Parallel Processes</vt:lpstr>
      <vt:lpstr>Procedures Mapping – SNOMED April 2019</vt:lpstr>
      <vt:lpstr>Procedure Mapping</vt:lpstr>
      <vt:lpstr>Procedure Mapping</vt:lpstr>
      <vt:lpstr>Procedure Mapping</vt:lpstr>
      <vt:lpstr>Mapping - Drugs</vt:lpstr>
      <vt:lpstr>PowerPoint Presentation</vt:lpstr>
      <vt:lpstr>Mapping – Breed / Species</vt:lpstr>
      <vt:lpstr>PowerPoint Presentation</vt:lpstr>
      <vt:lpstr>OHDSI Infrastructure</vt:lpstr>
      <vt:lpstr>Extract / Transform / Load – The Book of OHDSI https://ohdsi.github.io/TheBookOfOhdsi/ </vt:lpstr>
      <vt:lpstr>ETL Mapping</vt:lpstr>
      <vt:lpstr>ETL Process</vt:lpstr>
      <vt:lpstr>PowerPoint Presentation</vt:lpstr>
      <vt:lpstr>OHDSI Trials and Tribulations</vt:lpstr>
      <vt:lpstr>Playbook – Data Import and Validation Guidelines</vt:lpstr>
      <vt:lpstr>Self –Assessment – Are you ready?</vt:lpstr>
      <vt:lpstr>ETL Philosophy</vt:lpstr>
      <vt:lpstr>October 2020 Status</vt:lpstr>
      <vt:lpstr>Coding Project – Phase 2  December 2020</vt:lpstr>
      <vt:lpstr>Coding Project – Phase 2  December 2020</vt:lpstr>
      <vt:lpstr>Second Phase – Clinical Diagnosis</vt:lpstr>
      <vt:lpstr>PowerPoint Presentation</vt:lpstr>
      <vt:lpstr>Encoding frequent Clin Dx to SNOMED is possible</vt:lpstr>
      <vt:lpstr>Encoding frequent Clin Dx to SNOMED is possible</vt:lpstr>
      <vt:lpstr>Getting from 25% to 50%</vt:lpstr>
      <vt:lpstr>Prospective Clin Dx Coding = Registry</vt:lpstr>
      <vt:lpstr>Prospective Clinical Coding in VMACS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 –Assessment – Are you ready?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 Brandt</cp:lastModifiedBy>
  <cp:revision>20</cp:revision>
  <dcterms:modified xsi:type="dcterms:W3CDTF">2021-08-21T00:14:33Z</dcterms:modified>
</cp:coreProperties>
</file>