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4">
  <p:sldMasterIdLst>
    <p:sldMasterId id="2147483660" r:id="rId1"/>
  </p:sldMasterIdLst>
  <p:notesMasterIdLst>
    <p:notesMasterId r:id="rId34"/>
  </p:notesMasterIdLst>
  <p:sldIdLst>
    <p:sldId id="263" r:id="rId2"/>
    <p:sldId id="259" r:id="rId3"/>
    <p:sldId id="264" r:id="rId4"/>
    <p:sldId id="265" r:id="rId5"/>
    <p:sldId id="277" r:id="rId6"/>
    <p:sldId id="274" r:id="rId7"/>
    <p:sldId id="271" r:id="rId8"/>
    <p:sldId id="273" r:id="rId9"/>
    <p:sldId id="278" r:id="rId10"/>
    <p:sldId id="280" r:id="rId11"/>
    <p:sldId id="282" r:id="rId12"/>
    <p:sldId id="283" r:id="rId13"/>
    <p:sldId id="287" r:id="rId14"/>
    <p:sldId id="284" r:id="rId15"/>
    <p:sldId id="286" r:id="rId16"/>
    <p:sldId id="289" r:id="rId17"/>
    <p:sldId id="288" r:id="rId18"/>
    <p:sldId id="285" r:id="rId19"/>
    <p:sldId id="290" r:id="rId20"/>
    <p:sldId id="279" r:id="rId21"/>
    <p:sldId id="291" r:id="rId22"/>
    <p:sldId id="293" r:id="rId23"/>
    <p:sldId id="292" r:id="rId24"/>
    <p:sldId id="294" r:id="rId25"/>
    <p:sldId id="297" r:id="rId26"/>
    <p:sldId id="298" r:id="rId27"/>
    <p:sldId id="299" r:id="rId28"/>
    <p:sldId id="300" r:id="rId29"/>
    <p:sldId id="301" r:id="rId30"/>
    <p:sldId id="295" r:id="rId31"/>
    <p:sldId id="266" r:id="rId32"/>
    <p:sldId id="257" r:id="rId33"/>
  </p:sldIdLst>
  <p:sldSz cx="12192000" cy="6858000"/>
  <p:notesSz cx="6858000" cy="9144000"/>
  <p:embeddedFontLst>
    <p:embeddedFont>
      <p:font typeface="Bell MT" panose="02020503060305020303" pitchFamily="18" charset="0"/>
      <p:regular r:id="rId35"/>
      <p:bold r:id="rId36"/>
      <p:italic r:id="rId37"/>
    </p:embeddedFon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Lato" panose="020B0604020202020204" charset="0"/>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itle page" id="{F8C987E4-4781-43F7-A5C7-C7416D5747BE}">
          <p14:sldIdLst>
            <p14:sldId id="263"/>
            <p14:sldId id="259"/>
          </p14:sldIdLst>
        </p14:section>
        <p14:section name="Introduction" id="{3C41221E-F1E7-4AB5-B78B-7C31D40DA94D}">
          <p14:sldIdLst>
            <p14:sldId id="264"/>
            <p14:sldId id="265"/>
            <p14:sldId id="277"/>
            <p14:sldId id="274"/>
            <p14:sldId id="271"/>
            <p14:sldId id="273"/>
            <p14:sldId id="278"/>
            <p14:sldId id="280"/>
          </p14:sldIdLst>
        </p14:section>
        <p14:section name="Body" id="{E6E1D358-1601-473E-8386-5E0222CC0E72}">
          <p14:sldIdLst>
            <p14:sldId id="282"/>
            <p14:sldId id="283"/>
            <p14:sldId id="287"/>
            <p14:sldId id="284"/>
            <p14:sldId id="286"/>
            <p14:sldId id="289"/>
            <p14:sldId id="288"/>
            <p14:sldId id="285"/>
            <p14:sldId id="290"/>
            <p14:sldId id="279"/>
            <p14:sldId id="291"/>
            <p14:sldId id="293"/>
            <p14:sldId id="292"/>
          </p14:sldIdLst>
        </p14:section>
        <p14:section name="conclusion" id="{0022E370-BAF0-4649-B843-EEEBEFACFC7A}">
          <p14:sldIdLst>
            <p14:sldId id="294"/>
            <p14:sldId id="297"/>
            <p14:sldId id="298"/>
            <p14:sldId id="299"/>
            <p14:sldId id="300"/>
            <p14:sldId id="301"/>
            <p14:sldId id="295"/>
            <p14:sldId id="266"/>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868"/>
    <a:srgbClr val="7E9A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3955" autoAdjust="0"/>
  </p:normalViewPr>
  <p:slideViewPr>
    <p:cSldViewPr snapToGrid="0">
      <p:cViewPr varScale="1">
        <p:scale>
          <a:sx n="64" d="100"/>
          <a:sy n="64" d="100"/>
        </p:scale>
        <p:origin x="772" y="52"/>
      </p:cViewPr>
      <p:guideLst/>
    </p:cSldViewPr>
  </p:slideViewPr>
  <p:outlineViewPr>
    <p:cViewPr>
      <p:scale>
        <a:sx n="33" d="100"/>
        <a:sy n="33" d="100"/>
      </p:scale>
      <p:origin x="0" y="-112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image" Target="../media/image27.jpg"/><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image" Target="../media/image27.jpg"/><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541C73-4545-4D5F-9B2D-0AFEDCC4AB2A}" type="doc">
      <dgm:prSet loTypeId="urn:microsoft.com/office/officeart/2005/8/layout/process3" loCatId="process" qsTypeId="urn:microsoft.com/office/officeart/2005/8/quickstyle/simple1" qsCatId="simple" csTypeId="urn:microsoft.com/office/officeart/2005/8/colors/accent2_1" csCatId="accent2" phldr="1"/>
      <dgm:spPr/>
      <dgm:t>
        <a:bodyPr/>
        <a:lstStyle/>
        <a:p>
          <a:endParaRPr lang="en-NZ"/>
        </a:p>
      </dgm:t>
    </dgm:pt>
    <dgm:pt modelId="{D8C28822-C164-4AA5-8796-F3A46760C5B9}">
      <dgm:prSet phldrT="[Text]"/>
      <dgm:spPr/>
      <dgm:t>
        <a:bodyPr/>
        <a:lstStyle/>
        <a:p>
          <a:r>
            <a:rPr lang="en-US" dirty="0"/>
            <a:t>Health Information Behavior </a:t>
          </a:r>
          <a:endParaRPr lang="en-NZ" dirty="0">
            <a:latin typeface="Lato" panose="020B0604020202020204" charset="0"/>
          </a:endParaRPr>
        </a:p>
      </dgm:t>
    </dgm:pt>
    <dgm:pt modelId="{E37DB163-FB5E-433C-9530-BF3C32D6D6C3}" type="parTrans" cxnId="{FE57A748-41A8-40C2-902F-ED69BDCFCD1C}">
      <dgm:prSet/>
      <dgm:spPr/>
      <dgm:t>
        <a:bodyPr/>
        <a:lstStyle/>
        <a:p>
          <a:endParaRPr lang="en-NZ"/>
        </a:p>
      </dgm:t>
    </dgm:pt>
    <dgm:pt modelId="{1265A115-B908-4C03-8A35-6D444A26A661}" type="sibTrans" cxnId="{FE57A748-41A8-40C2-902F-ED69BDCFCD1C}">
      <dgm:prSet/>
      <dgm:spPr/>
      <dgm:t>
        <a:bodyPr/>
        <a:lstStyle/>
        <a:p>
          <a:endParaRPr lang="en-NZ"/>
        </a:p>
      </dgm:t>
    </dgm:pt>
    <dgm:pt modelId="{3DF0867E-D313-42A2-9D70-1F4DA37E0E88}">
      <dgm:prSet phldrT="[Text]"/>
      <dgm:spPr/>
      <dgm:t>
        <a:bodyPr/>
        <a:lstStyle/>
        <a:p>
          <a:r>
            <a:rPr lang="en-US" dirty="0">
              <a:effectLst/>
              <a:latin typeface="Lato" panose="020B0604020202020204" charset="0"/>
              <a:ea typeface="Times New Roman" panose="02020603050405020304" pitchFamily="18" charset="0"/>
            </a:rPr>
            <a:t>Goal: understand information behaviors</a:t>
          </a:r>
          <a:endParaRPr lang="en-NZ" dirty="0">
            <a:latin typeface="Lato" panose="020B0604020202020204" charset="0"/>
          </a:endParaRPr>
        </a:p>
      </dgm:t>
    </dgm:pt>
    <dgm:pt modelId="{F0B7151C-6A27-4881-88FB-0F390528803A}" type="parTrans" cxnId="{234ACF1E-56CE-4EB6-9DDF-568F3FD9A88D}">
      <dgm:prSet/>
      <dgm:spPr/>
      <dgm:t>
        <a:bodyPr/>
        <a:lstStyle/>
        <a:p>
          <a:endParaRPr lang="en-NZ"/>
        </a:p>
      </dgm:t>
    </dgm:pt>
    <dgm:pt modelId="{B092EA18-448B-4F21-AE37-D4F96511C719}" type="sibTrans" cxnId="{234ACF1E-56CE-4EB6-9DDF-568F3FD9A88D}">
      <dgm:prSet/>
      <dgm:spPr/>
      <dgm:t>
        <a:bodyPr/>
        <a:lstStyle/>
        <a:p>
          <a:endParaRPr lang="en-NZ"/>
        </a:p>
      </dgm:t>
    </dgm:pt>
    <dgm:pt modelId="{21C09ED1-CF40-4AEF-8512-828110BFD574}">
      <dgm:prSet phldrT="[Text]"/>
      <dgm:spPr/>
      <dgm:t>
        <a:bodyPr/>
        <a:lstStyle/>
        <a:p>
          <a:r>
            <a:rPr lang="en-US" dirty="0"/>
            <a:t>Health Information Literacy </a:t>
          </a:r>
          <a:endParaRPr lang="en-NZ" dirty="0">
            <a:latin typeface="Lato" panose="020B0604020202020204" charset="0"/>
          </a:endParaRPr>
        </a:p>
      </dgm:t>
    </dgm:pt>
    <dgm:pt modelId="{66A5F793-6590-4435-9D79-0730C9201CA5}" type="parTrans" cxnId="{ED13A52C-6F79-4540-B385-012A9D69FA98}">
      <dgm:prSet/>
      <dgm:spPr/>
      <dgm:t>
        <a:bodyPr/>
        <a:lstStyle/>
        <a:p>
          <a:endParaRPr lang="en-NZ"/>
        </a:p>
      </dgm:t>
    </dgm:pt>
    <dgm:pt modelId="{5F44B967-6DAF-4D76-B554-C7F3491936F0}" type="sibTrans" cxnId="{ED13A52C-6F79-4540-B385-012A9D69FA98}">
      <dgm:prSet/>
      <dgm:spPr/>
      <dgm:t>
        <a:bodyPr/>
        <a:lstStyle/>
        <a:p>
          <a:endParaRPr lang="en-NZ"/>
        </a:p>
      </dgm:t>
    </dgm:pt>
    <dgm:pt modelId="{F1C48B97-F187-4241-B9BF-38272BE956E8}">
      <dgm:prSet phldrT="[Text]"/>
      <dgm:spPr/>
      <dgm:t>
        <a:bodyPr/>
        <a:lstStyle/>
        <a:p>
          <a:r>
            <a:rPr lang="en-US" dirty="0">
              <a:effectLst/>
              <a:latin typeface="Lato" panose="020B0604020202020204" charset="0"/>
              <a:ea typeface="Times New Roman" panose="02020603050405020304" pitchFamily="18" charset="0"/>
            </a:rPr>
            <a:t>Goal: understand information capabilities and change behaviors</a:t>
          </a:r>
          <a:endParaRPr lang="en-NZ" dirty="0">
            <a:latin typeface="Lato" panose="020B0604020202020204" charset="0"/>
          </a:endParaRPr>
        </a:p>
      </dgm:t>
    </dgm:pt>
    <dgm:pt modelId="{572251D7-D5BB-418A-83C9-27E5A953B69B}" type="parTrans" cxnId="{4B189161-A097-40AD-9E2D-6F6DBCAEC3AC}">
      <dgm:prSet/>
      <dgm:spPr/>
      <dgm:t>
        <a:bodyPr/>
        <a:lstStyle/>
        <a:p>
          <a:endParaRPr lang="en-NZ"/>
        </a:p>
      </dgm:t>
    </dgm:pt>
    <dgm:pt modelId="{878BF2EF-7B5A-479D-81D8-F61440E1DAC7}" type="sibTrans" cxnId="{4B189161-A097-40AD-9E2D-6F6DBCAEC3AC}">
      <dgm:prSet/>
      <dgm:spPr/>
      <dgm:t>
        <a:bodyPr/>
        <a:lstStyle/>
        <a:p>
          <a:endParaRPr lang="en-NZ"/>
        </a:p>
      </dgm:t>
    </dgm:pt>
    <dgm:pt modelId="{F8647CC5-0437-44FE-BB05-978DBE81079E}">
      <dgm:prSet phldrT="[Text]"/>
      <dgm:spPr/>
      <dgm:t>
        <a:bodyPr/>
        <a:lstStyle/>
        <a:p>
          <a:r>
            <a:rPr lang="en-US" dirty="0">
              <a:effectLst/>
              <a:latin typeface="Lato" panose="020B0604020202020204" charset="0"/>
            </a:rPr>
            <a:t>Model: present an idealized, prescriptive set of steps</a:t>
          </a:r>
          <a:endParaRPr lang="en-NZ" dirty="0">
            <a:latin typeface="Lato" panose="020B0604020202020204" charset="0"/>
          </a:endParaRPr>
        </a:p>
      </dgm:t>
    </dgm:pt>
    <dgm:pt modelId="{60B4DB04-935E-419F-A4EA-29D654C170DF}" type="parTrans" cxnId="{211B3EB4-9BD1-4A1E-A99B-490008233E1E}">
      <dgm:prSet/>
      <dgm:spPr/>
      <dgm:t>
        <a:bodyPr/>
        <a:lstStyle/>
        <a:p>
          <a:endParaRPr lang="en-NZ"/>
        </a:p>
      </dgm:t>
    </dgm:pt>
    <dgm:pt modelId="{0CC2D1F9-EE0A-465A-8E0E-8A127770CE11}" type="sibTrans" cxnId="{211B3EB4-9BD1-4A1E-A99B-490008233E1E}">
      <dgm:prSet/>
      <dgm:spPr/>
      <dgm:t>
        <a:bodyPr/>
        <a:lstStyle/>
        <a:p>
          <a:endParaRPr lang="en-NZ"/>
        </a:p>
      </dgm:t>
    </dgm:pt>
    <dgm:pt modelId="{235661B0-F691-42CC-835A-8BFF5F852AAC}">
      <dgm:prSet phldrT="[Text]"/>
      <dgm:spPr/>
      <dgm:t>
        <a:bodyPr/>
        <a:lstStyle/>
        <a:p>
          <a:r>
            <a:rPr lang="en-US" dirty="0">
              <a:latin typeface="Lato" panose="020B0604020202020204" charset="0"/>
            </a:rPr>
            <a:t>Model: identify actual behaviors and/or processes </a:t>
          </a:r>
          <a:endParaRPr lang="en-NZ" dirty="0">
            <a:latin typeface="Lato" panose="020B0604020202020204" charset="0"/>
          </a:endParaRPr>
        </a:p>
      </dgm:t>
    </dgm:pt>
    <dgm:pt modelId="{0BE9A7C4-F17C-4380-95AF-FE04155839C8}" type="parTrans" cxnId="{ACA3D7AE-B0EA-4C31-B043-E6054D65B2DE}">
      <dgm:prSet/>
      <dgm:spPr/>
      <dgm:t>
        <a:bodyPr/>
        <a:lstStyle/>
        <a:p>
          <a:endParaRPr lang="en-NZ"/>
        </a:p>
      </dgm:t>
    </dgm:pt>
    <dgm:pt modelId="{9C561A94-E279-4125-9698-EA8D93B7CC80}" type="sibTrans" cxnId="{ACA3D7AE-B0EA-4C31-B043-E6054D65B2DE}">
      <dgm:prSet/>
      <dgm:spPr/>
      <dgm:t>
        <a:bodyPr/>
        <a:lstStyle/>
        <a:p>
          <a:endParaRPr lang="en-NZ"/>
        </a:p>
      </dgm:t>
    </dgm:pt>
    <dgm:pt modelId="{73123EE9-C873-4CF0-AAD5-706D554F34D8}">
      <dgm:prSet phldrT="[Text]"/>
      <dgm:spPr/>
      <dgm:t>
        <a:bodyPr/>
        <a:lstStyle/>
        <a:p>
          <a:r>
            <a:rPr lang="en-NZ" dirty="0">
              <a:latin typeface="Lato" panose="020B0604020202020204" charset="0"/>
            </a:rPr>
            <a:t>Outcome: system and service design</a:t>
          </a:r>
        </a:p>
      </dgm:t>
    </dgm:pt>
    <dgm:pt modelId="{F3E70A55-99B9-4C49-8AED-644765012F70}" type="parTrans" cxnId="{96BACABB-E9DB-4798-80D7-134B9F0DD33F}">
      <dgm:prSet/>
      <dgm:spPr/>
      <dgm:t>
        <a:bodyPr/>
        <a:lstStyle/>
        <a:p>
          <a:endParaRPr lang="en-NZ"/>
        </a:p>
      </dgm:t>
    </dgm:pt>
    <dgm:pt modelId="{64B55331-AB48-4F17-B1B5-0AB3E5CEE9A4}" type="sibTrans" cxnId="{96BACABB-E9DB-4798-80D7-134B9F0DD33F}">
      <dgm:prSet/>
      <dgm:spPr/>
      <dgm:t>
        <a:bodyPr/>
        <a:lstStyle/>
        <a:p>
          <a:endParaRPr lang="en-NZ"/>
        </a:p>
      </dgm:t>
    </dgm:pt>
    <dgm:pt modelId="{5D556FE0-5DBC-420D-A713-F1073E2A15E1}">
      <dgm:prSet phldrT="[Text]"/>
      <dgm:spPr/>
      <dgm:t>
        <a:bodyPr/>
        <a:lstStyle/>
        <a:p>
          <a:r>
            <a:rPr lang="en-US" dirty="0">
              <a:latin typeface="Lato" panose="020B0604020202020204" charset="0"/>
            </a:rPr>
            <a:t>Outcome: health</a:t>
          </a:r>
          <a:r>
            <a:rPr lang="en-NZ" dirty="0">
              <a:latin typeface="Lato" panose="020B0604020202020204" charset="0"/>
            </a:rPr>
            <a:t> literacy and learning programmes</a:t>
          </a:r>
        </a:p>
      </dgm:t>
    </dgm:pt>
    <dgm:pt modelId="{0E736103-FE0D-4BD3-943C-CEF7B301AE37}" type="parTrans" cxnId="{E3B929AA-C9D2-456A-9F4D-3271685FD72E}">
      <dgm:prSet/>
      <dgm:spPr/>
      <dgm:t>
        <a:bodyPr/>
        <a:lstStyle/>
        <a:p>
          <a:endParaRPr lang="en-NZ"/>
        </a:p>
      </dgm:t>
    </dgm:pt>
    <dgm:pt modelId="{38B229C3-3338-40CD-B460-84E3E6FDF24D}" type="sibTrans" cxnId="{E3B929AA-C9D2-456A-9F4D-3271685FD72E}">
      <dgm:prSet/>
      <dgm:spPr/>
      <dgm:t>
        <a:bodyPr/>
        <a:lstStyle/>
        <a:p>
          <a:endParaRPr lang="en-NZ"/>
        </a:p>
      </dgm:t>
    </dgm:pt>
    <dgm:pt modelId="{999F2076-3465-4657-9E21-AF25D6F4D36D}" type="pres">
      <dgm:prSet presAssocID="{27541C73-4545-4D5F-9B2D-0AFEDCC4AB2A}" presName="linearFlow" presStyleCnt="0">
        <dgm:presLayoutVars>
          <dgm:dir/>
          <dgm:animLvl val="lvl"/>
          <dgm:resizeHandles val="exact"/>
        </dgm:presLayoutVars>
      </dgm:prSet>
      <dgm:spPr/>
    </dgm:pt>
    <dgm:pt modelId="{A891083E-00E4-4C1E-917F-6BCE077CDAC7}" type="pres">
      <dgm:prSet presAssocID="{D8C28822-C164-4AA5-8796-F3A46760C5B9}" presName="composite" presStyleCnt="0"/>
      <dgm:spPr/>
    </dgm:pt>
    <dgm:pt modelId="{FF40898B-7750-4786-B111-AB7CCF9CE02D}" type="pres">
      <dgm:prSet presAssocID="{D8C28822-C164-4AA5-8796-F3A46760C5B9}" presName="parTx" presStyleLbl="node1" presStyleIdx="0" presStyleCnt="2">
        <dgm:presLayoutVars>
          <dgm:chMax val="0"/>
          <dgm:chPref val="0"/>
          <dgm:bulletEnabled val="1"/>
        </dgm:presLayoutVars>
      </dgm:prSet>
      <dgm:spPr/>
    </dgm:pt>
    <dgm:pt modelId="{1B3011F0-A982-41D6-9B49-581772BE9C74}" type="pres">
      <dgm:prSet presAssocID="{D8C28822-C164-4AA5-8796-F3A46760C5B9}" presName="parSh" presStyleLbl="node1" presStyleIdx="0" presStyleCnt="2"/>
      <dgm:spPr/>
    </dgm:pt>
    <dgm:pt modelId="{483F0B99-0250-4EA5-8F8A-CB277E155900}" type="pres">
      <dgm:prSet presAssocID="{D8C28822-C164-4AA5-8796-F3A46760C5B9}" presName="desTx" presStyleLbl="fgAcc1" presStyleIdx="0" presStyleCnt="2">
        <dgm:presLayoutVars>
          <dgm:bulletEnabled val="1"/>
        </dgm:presLayoutVars>
      </dgm:prSet>
      <dgm:spPr/>
    </dgm:pt>
    <dgm:pt modelId="{F19B76F1-8EBF-4676-9F42-8B9DF1444407}" type="pres">
      <dgm:prSet presAssocID="{1265A115-B908-4C03-8A35-6D444A26A661}" presName="sibTrans" presStyleLbl="sibTrans2D1" presStyleIdx="0" presStyleCnt="1" custScaleX="186981" custScaleY="47421"/>
      <dgm:spPr>
        <a:prstGeom prst="leftRightArrow">
          <a:avLst/>
        </a:prstGeom>
      </dgm:spPr>
    </dgm:pt>
    <dgm:pt modelId="{2CCAF3DF-4187-4D9F-9227-740371BBE6A0}" type="pres">
      <dgm:prSet presAssocID="{1265A115-B908-4C03-8A35-6D444A26A661}" presName="connTx" presStyleLbl="sibTrans2D1" presStyleIdx="0" presStyleCnt="1"/>
      <dgm:spPr/>
    </dgm:pt>
    <dgm:pt modelId="{AF06FFA2-2F47-4569-9B6D-240D7B503224}" type="pres">
      <dgm:prSet presAssocID="{21C09ED1-CF40-4AEF-8512-828110BFD574}" presName="composite" presStyleCnt="0"/>
      <dgm:spPr/>
    </dgm:pt>
    <dgm:pt modelId="{F3A3C014-89AB-4D32-ADE0-D07F18723F3D}" type="pres">
      <dgm:prSet presAssocID="{21C09ED1-CF40-4AEF-8512-828110BFD574}" presName="parTx" presStyleLbl="node1" presStyleIdx="0" presStyleCnt="2">
        <dgm:presLayoutVars>
          <dgm:chMax val="0"/>
          <dgm:chPref val="0"/>
          <dgm:bulletEnabled val="1"/>
        </dgm:presLayoutVars>
      </dgm:prSet>
      <dgm:spPr/>
    </dgm:pt>
    <dgm:pt modelId="{6E6CE576-C548-48F6-97B6-3D83554E3C5F}" type="pres">
      <dgm:prSet presAssocID="{21C09ED1-CF40-4AEF-8512-828110BFD574}" presName="parSh" presStyleLbl="node1" presStyleIdx="1" presStyleCnt="2"/>
      <dgm:spPr/>
    </dgm:pt>
    <dgm:pt modelId="{C8925B5E-0730-487B-A85D-03842D9BFBE0}" type="pres">
      <dgm:prSet presAssocID="{21C09ED1-CF40-4AEF-8512-828110BFD574}" presName="desTx" presStyleLbl="fgAcc1" presStyleIdx="1" presStyleCnt="2">
        <dgm:presLayoutVars>
          <dgm:bulletEnabled val="1"/>
        </dgm:presLayoutVars>
      </dgm:prSet>
      <dgm:spPr/>
    </dgm:pt>
  </dgm:ptLst>
  <dgm:cxnLst>
    <dgm:cxn modelId="{AFCB340A-0E77-49F6-BBFF-60078BF6D1EA}" type="presOf" srcId="{21C09ED1-CF40-4AEF-8512-828110BFD574}" destId="{F3A3C014-89AB-4D32-ADE0-D07F18723F3D}" srcOrd="0" destOrd="0" presId="urn:microsoft.com/office/officeart/2005/8/layout/process3"/>
    <dgm:cxn modelId="{3058B60E-F655-4B26-A9D4-853BD4CE5C95}" type="presOf" srcId="{5D556FE0-5DBC-420D-A713-F1073E2A15E1}" destId="{C8925B5E-0730-487B-A85D-03842D9BFBE0}" srcOrd="0" destOrd="2" presId="urn:microsoft.com/office/officeart/2005/8/layout/process3"/>
    <dgm:cxn modelId="{234ACF1E-56CE-4EB6-9DDF-568F3FD9A88D}" srcId="{D8C28822-C164-4AA5-8796-F3A46760C5B9}" destId="{3DF0867E-D313-42A2-9D70-1F4DA37E0E88}" srcOrd="0" destOrd="0" parTransId="{F0B7151C-6A27-4881-88FB-0F390528803A}" sibTransId="{B092EA18-448B-4F21-AE37-D4F96511C719}"/>
    <dgm:cxn modelId="{BE97DE1E-05FB-4CEA-B421-639E49E3D03D}" type="presOf" srcId="{73123EE9-C873-4CF0-AAD5-706D554F34D8}" destId="{483F0B99-0250-4EA5-8F8A-CB277E155900}" srcOrd="0" destOrd="2" presId="urn:microsoft.com/office/officeart/2005/8/layout/process3"/>
    <dgm:cxn modelId="{FF353C29-746C-468F-BF35-257DBBD3B9C3}" type="presOf" srcId="{3DF0867E-D313-42A2-9D70-1F4DA37E0E88}" destId="{483F0B99-0250-4EA5-8F8A-CB277E155900}" srcOrd="0" destOrd="0" presId="urn:microsoft.com/office/officeart/2005/8/layout/process3"/>
    <dgm:cxn modelId="{ED13A52C-6F79-4540-B385-012A9D69FA98}" srcId="{27541C73-4545-4D5F-9B2D-0AFEDCC4AB2A}" destId="{21C09ED1-CF40-4AEF-8512-828110BFD574}" srcOrd="1" destOrd="0" parTransId="{66A5F793-6590-4435-9D79-0730C9201CA5}" sibTransId="{5F44B967-6DAF-4D76-B554-C7F3491936F0}"/>
    <dgm:cxn modelId="{4B189161-A097-40AD-9E2D-6F6DBCAEC3AC}" srcId="{21C09ED1-CF40-4AEF-8512-828110BFD574}" destId="{F1C48B97-F187-4241-B9BF-38272BE956E8}" srcOrd="0" destOrd="0" parTransId="{572251D7-D5BB-418A-83C9-27E5A953B69B}" sibTransId="{878BF2EF-7B5A-479D-81D8-F61440E1DAC7}"/>
    <dgm:cxn modelId="{AFBE3442-54B3-4445-8756-6B399BDD2893}" type="presOf" srcId="{235661B0-F691-42CC-835A-8BFF5F852AAC}" destId="{483F0B99-0250-4EA5-8F8A-CB277E155900}" srcOrd="0" destOrd="1" presId="urn:microsoft.com/office/officeart/2005/8/layout/process3"/>
    <dgm:cxn modelId="{FE57A748-41A8-40C2-902F-ED69BDCFCD1C}" srcId="{27541C73-4545-4D5F-9B2D-0AFEDCC4AB2A}" destId="{D8C28822-C164-4AA5-8796-F3A46760C5B9}" srcOrd="0" destOrd="0" parTransId="{E37DB163-FB5E-433C-9530-BF3C32D6D6C3}" sibTransId="{1265A115-B908-4C03-8A35-6D444A26A661}"/>
    <dgm:cxn modelId="{17A0054D-186F-4F6B-ADB0-068ADC5CDCD8}" type="presOf" srcId="{D8C28822-C164-4AA5-8796-F3A46760C5B9}" destId="{FF40898B-7750-4786-B111-AB7CCF9CE02D}" srcOrd="0" destOrd="0" presId="urn:microsoft.com/office/officeart/2005/8/layout/process3"/>
    <dgm:cxn modelId="{BF16E670-B438-4A0D-81D7-DFBDEA88BDED}" type="presOf" srcId="{1265A115-B908-4C03-8A35-6D444A26A661}" destId="{F19B76F1-8EBF-4676-9F42-8B9DF1444407}" srcOrd="0" destOrd="0" presId="urn:microsoft.com/office/officeart/2005/8/layout/process3"/>
    <dgm:cxn modelId="{B3A4BE98-4F36-48B8-8730-FA56FD015309}" type="presOf" srcId="{F8647CC5-0437-44FE-BB05-978DBE81079E}" destId="{C8925B5E-0730-487B-A85D-03842D9BFBE0}" srcOrd="0" destOrd="1" presId="urn:microsoft.com/office/officeart/2005/8/layout/process3"/>
    <dgm:cxn modelId="{1E009AA1-596B-43F3-AED7-E3C7665FF1FC}" type="presOf" srcId="{F1C48B97-F187-4241-B9BF-38272BE956E8}" destId="{C8925B5E-0730-487B-A85D-03842D9BFBE0}" srcOrd="0" destOrd="0" presId="urn:microsoft.com/office/officeart/2005/8/layout/process3"/>
    <dgm:cxn modelId="{D332B9A8-3809-40AE-8E39-E397D1107B0A}" type="presOf" srcId="{D8C28822-C164-4AA5-8796-F3A46760C5B9}" destId="{1B3011F0-A982-41D6-9B49-581772BE9C74}" srcOrd="1" destOrd="0" presId="urn:microsoft.com/office/officeart/2005/8/layout/process3"/>
    <dgm:cxn modelId="{C66191A9-75AC-4EEA-B44B-AC1C0BDE3345}" type="presOf" srcId="{21C09ED1-CF40-4AEF-8512-828110BFD574}" destId="{6E6CE576-C548-48F6-97B6-3D83554E3C5F}" srcOrd="1" destOrd="0" presId="urn:microsoft.com/office/officeart/2005/8/layout/process3"/>
    <dgm:cxn modelId="{E3B929AA-C9D2-456A-9F4D-3271685FD72E}" srcId="{21C09ED1-CF40-4AEF-8512-828110BFD574}" destId="{5D556FE0-5DBC-420D-A713-F1073E2A15E1}" srcOrd="2" destOrd="0" parTransId="{0E736103-FE0D-4BD3-943C-CEF7B301AE37}" sibTransId="{38B229C3-3338-40CD-B460-84E3E6FDF24D}"/>
    <dgm:cxn modelId="{ACA3D7AE-B0EA-4C31-B043-E6054D65B2DE}" srcId="{D8C28822-C164-4AA5-8796-F3A46760C5B9}" destId="{235661B0-F691-42CC-835A-8BFF5F852AAC}" srcOrd="1" destOrd="0" parTransId="{0BE9A7C4-F17C-4380-95AF-FE04155839C8}" sibTransId="{9C561A94-E279-4125-9698-EA8D93B7CC80}"/>
    <dgm:cxn modelId="{211B3EB4-9BD1-4A1E-A99B-490008233E1E}" srcId="{21C09ED1-CF40-4AEF-8512-828110BFD574}" destId="{F8647CC5-0437-44FE-BB05-978DBE81079E}" srcOrd="1" destOrd="0" parTransId="{60B4DB04-935E-419F-A4EA-29D654C170DF}" sibTransId="{0CC2D1F9-EE0A-465A-8E0E-8A127770CE11}"/>
    <dgm:cxn modelId="{59BBD8B9-0826-4CEB-8EFA-6838D87D7ACF}" type="presOf" srcId="{27541C73-4545-4D5F-9B2D-0AFEDCC4AB2A}" destId="{999F2076-3465-4657-9E21-AF25D6F4D36D}" srcOrd="0" destOrd="0" presId="urn:microsoft.com/office/officeart/2005/8/layout/process3"/>
    <dgm:cxn modelId="{96BACABB-E9DB-4798-80D7-134B9F0DD33F}" srcId="{D8C28822-C164-4AA5-8796-F3A46760C5B9}" destId="{73123EE9-C873-4CF0-AAD5-706D554F34D8}" srcOrd="2" destOrd="0" parTransId="{F3E70A55-99B9-4C49-8AED-644765012F70}" sibTransId="{64B55331-AB48-4F17-B1B5-0AB3E5CEE9A4}"/>
    <dgm:cxn modelId="{234155F4-EA75-4E0E-9FF4-62428139B3E3}" type="presOf" srcId="{1265A115-B908-4C03-8A35-6D444A26A661}" destId="{2CCAF3DF-4187-4D9F-9227-740371BBE6A0}" srcOrd="1" destOrd="0" presId="urn:microsoft.com/office/officeart/2005/8/layout/process3"/>
    <dgm:cxn modelId="{AEA297C2-3EE0-4B33-A6DD-84776CD4BF67}" type="presParOf" srcId="{999F2076-3465-4657-9E21-AF25D6F4D36D}" destId="{A891083E-00E4-4C1E-917F-6BCE077CDAC7}" srcOrd="0" destOrd="0" presId="urn:microsoft.com/office/officeart/2005/8/layout/process3"/>
    <dgm:cxn modelId="{00E71549-57A9-467A-8FE9-32CBB8323945}" type="presParOf" srcId="{A891083E-00E4-4C1E-917F-6BCE077CDAC7}" destId="{FF40898B-7750-4786-B111-AB7CCF9CE02D}" srcOrd="0" destOrd="0" presId="urn:microsoft.com/office/officeart/2005/8/layout/process3"/>
    <dgm:cxn modelId="{436C6047-99E1-4732-AE32-3A4F8E9E42F3}" type="presParOf" srcId="{A891083E-00E4-4C1E-917F-6BCE077CDAC7}" destId="{1B3011F0-A982-41D6-9B49-581772BE9C74}" srcOrd="1" destOrd="0" presId="urn:microsoft.com/office/officeart/2005/8/layout/process3"/>
    <dgm:cxn modelId="{48039447-4BC7-41CC-87B6-FAFE01C63E03}" type="presParOf" srcId="{A891083E-00E4-4C1E-917F-6BCE077CDAC7}" destId="{483F0B99-0250-4EA5-8F8A-CB277E155900}" srcOrd="2" destOrd="0" presId="urn:microsoft.com/office/officeart/2005/8/layout/process3"/>
    <dgm:cxn modelId="{DCD288A1-CA57-4526-BD74-762268EAFF82}" type="presParOf" srcId="{999F2076-3465-4657-9E21-AF25D6F4D36D}" destId="{F19B76F1-8EBF-4676-9F42-8B9DF1444407}" srcOrd="1" destOrd="0" presId="urn:microsoft.com/office/officeart/2005/8/layout/process3"/>
    <dgm:cxn modelId="{1FE66432-C4CD-42E4-B4DF-03CE1E46B847}" type="presParOf" srcId="{F19B76F1-8EBF-4676-9F42-8B9DF1444407}" destId="{2CCAF3DF-4187-4D9F-9227-740371BBE6A0}" srcOrd="0" destOrd="0" presId="urn:microsoft.com/office/officeart/2005/8/layout/process3"/>
    <dgm:cxn modelId="{B20D64E9-61FD-4644-BBB6-2443A831399F}" type="presParOf" srcId="{999F2076-3465-4657-9E21-AF25D6F4D36D}" destId="{AF06FFA2-2F47-4569-9B6D-240D7B503224}" srcOrd="2" destOrd="0" presId="urn:microsoft.com/office/officeart/2005/8/layout/process3"/>
    <dgm:cxn modelId="{8C4FB660-E357-44C0-B96A-B8A7F70FA90A}" type="presParOf" srcId="{AF06FFA2-2F47-4569-9B6D-240D7B503224}" destId="{F3A3C014-89AB-4D32-ADE0-D07F18723F3D}" srcOrd="0" destOrd="0" presId="urn:microsoft.com/office/officeart/2005/8/layout/process3"/>
    <dgm:cxn modelId="{73A78F7D-F94C-4E94-83F9-0F23BF1A523D}" type="presParOf" srcId="{AF06FFA2-2F47-4569-9B6D-240D7B503224}" destId="{6E6CE576-C548-48F6-97B6-3D83554E3C5F}" srcOrd="1" destOrd="0" presId="urn:microsoft.com/office/officeart/2005/8/layout/process3"/>
    <dgm:cxn modelId="{B191E371-B751-4CC8-AD07-4D4CC6BA370B}" type="presParOf" srcId="{AF06FFA2-2F47-4569-9B6D-240D7B503224}" destId="{C8925B5E-0730-487B-A85D-03842D9BFBE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F0D82-06F4-4E73-B2E3-792EBC8B0EAE}" type="doc">
      <dgm:prSet loTypeId="urn:microsoft.com/office/officeart/2005/8/layout/vList3" loCatId="list" qsTypeId="urn:microsoft.com/office/officeart/2005/8/quickstyle/simple1" qsCatId="simple" csTypeId="urn:microsoft.com/office/officeart/2005/8/colors/accent2_2" csCatId="accent2" phldr="1"/>
      <dgm:spPr/>
    </dgm:pt>
    <dgm:pt modelId="{6A57ED1A-807F-482D-892C-E1B55B3C6995}">
      <dgm:prSet phldrT="[Text]" custT="1"/>
      <dgm:spPr/>
      <dgm:t>
        <a:bodyPr/>
        <a:lstStyle/>
        <a:p>
          <a:r>
            <a:rPr lang="en-US" sz="1600" b="1" i="0" dirty="0">
              <a:latin typeface="Lato" panose="020B0604020202020204" charset="0"/>
            </a:rPr>
            <a:t>COGNITIVE TURN</a:t>
          </a:r>
          <a:endParaRPr lang="en-NZ" sz="1600" dirty="0">
            <a:latin typeface="Lato" panose="020B0604020202020204" charset="0"/>
          </a:endParaRPr>
        </a:p>
      </dgm:t>
    </dgm:pt>
    <dgm:pt modelId="{C719C42C-39DA-4113-8216-16CF8A327484}" type="parTrans" cxnId="{C43EDC0B-042A-4149-9991-059CF3102D3E}">
      <dgm:prSet/>
      <dgm:spPr/>
      <dgm:t>
        <a:bodyPr/>
        <a:lstStyle/>
        <a:p>
          <a:endParaRPr lang="en-NZ"/>
        </a:p>
      </dgm:t>
    </dgm:pt>
    <dgm:pt modelId="{67676FA3-7AF1-4C79-9571-64BA68F50490}" type="sibTrans" cxnId="{C43EDC0B-042A-4149-9991-059CF3102D3E}">
      <dgm:prSet/>
      <dgm:spPr/>
      <dgm:t>
        <a:bodyPr/>
        <a:lstStyle/>
        <a:p>
          <a:endParaRPr lang="en-NZ"/>
        </a:p>
      </dgm:t>
    </dgm:pt>
    <dgm:pt modelId="{55A89E81-4F17-4EBC-8058-20EA948FDE3C}">
      <dgm:prSet phldrT="[Text]" custT="1"/>
      <dgm:spPr/>
      <dgm:t>
        <a:bodyPr/>
        <a:lstStyle/>
        <a:p>
          <a:r>
            <a:rPr lang="en-US" sz="1600" b="1" i="0" dirty="0">
              <a:latin typeface="Lato" panose="020B0604020202020204" charset="0"/>
            </a:rPr>
            <a:t>AFFECTIVE TURN</a:t>
          </a:r>
          <a:endParaRPr lang="en-NZ" sz="1600" dirty="0">
            <a:latin typeface="Lato" panose="020B0604020202020204" charset="0"/>
          </a:endParaRPr>
        </a:p>
      </dgm:t>
    </dgm:pt>
    <dgm:pt modelId="{D8B55F54-BAA3-42E7-A997-EA915BA9D35D}" type="parTrans" cxnId="{7CD681F8-A478-46E1-BD82-0C4CE36EAF62}">
      <dgm:prSet/>
      <dgm:spPr/>
      <dgm:t>
        <a:bodyPr/>
        <a:lstStyle/>
        <a:p>
          <a:endParaRPr lang="en-NZ"/>
        </a:p>
      </dgm:t>
    </dgm:pt>
    <dgm:pt modelId="{1418C52E-140F-46F9-80FB-12923502E01F}" type="sibTrans" cxnId="{7CD681F8-A478-46E1-BD82-0C4CE36EAF62}">
      <dgm:prSet/>
      <dgm:spPr/>
      <dgm:t>
        <a:bodyPr/>
        <a:lstStyle/>
        <a:p>
          <a:endParaRPr lang="en-NZ"/>
        </a:p>
      </dgm:t>
    </dgm:pt>
    <dgm:pt modelId="{66943C82-3D7E-4D72-87CE-6C4244E50E0D}">
      <dgm:prSet phldrT="[Text]" custT="1"/>
      <dgm:spPr/>
      <dgm:t>
        <a:bodyPr/>
        <a:lstStyle/>
        <a:p>
          <a:r>
            <a:rPr lang="en-US" sz="1600" b="1" i="0" dirty="0">
              <a:latin typeface="Lato" panose="020B0604020202020204" charset="0"/>
            </a:rPr>
            <a:t>NEO-DOCUMENTARY TURN</a:t>
          </a:r>
          <a:endParaRPr lang="en-NZ" sz="1600" dirty="0">
            <a:latin typeface="Lato" panose="020B0604020202020204" charset="0"/>
          </a:endParaRPr>
        </a:p>
      </dgm:t>
    </dgm:pt>
    <dgm:pt modelId="{A824A1C6-3471-403E-9DAE-CB35CDDCC597}" type="parTrans" cxnId="{1B3B712D-EEB1-4881-980A-BEBC6641ED28}">
      <dgm:prSet/>
      <dgm:spPr/>
      <dgm:t>
        <a:bodyPr/>
        <a:lstStyle/>
        <a:p>
          <a:endParaRPr lang="en-NZ"/>
        </a:p>
      </dgm:t>
    </dgm:pt>
    <dgm:pt modelId="{4ACEB831-D037-4986-BD78-2CD5DC7F50D0}" type="sibTrans" cxnId="{1B3B712D-EEB1-4881-980A-BEBC6641ED28}">
      <dgm:prSet/>
      <dgm:spPr/>
      <dgm:t>
        <a:bodyPr/>
        <a:lstStyle/>
        <a:p>
          <a:endParaRPr lang="en-NZ"/>
        </a:p>
      </dgm:t>
    </dgm:pt>
    <dgm:pt modelId="{67DBFD7D-4692-4BAA-A081-E0B793418436}">
      <dgm:prSet phldrT="[Text]" custT="1"/>
      <dgm:spPr/>
      <dgm:t>
        <a:bodyPr/>
        <a:lstStyle/>
        <a:p>
          <a:r>
            <a:rPr lang="en-US" sz="1600" b="1" i="0" dirty="0">
              <a:latin typeface="Lato" panose="020B0604020202020204" charset="0"/>
            </a:rPr>
            <a:t>EMBODIED TURN</a:t>
          </a:r>
          <a:endParaRPr lang="en-NZ" sz="1600" dirty="0">
            <a:latin typeface="Lato" panose="020B0604020202020204" charset="0"/>
          </a:endParaRPr>
        </a:p>
      </dgm:t>
    </dgm:pt>
    <dgm:pt modelId="{CD2263B1-04F8-4BE2-BA3B-7F37F6EAF33A}" type="parTrans" cxnId="{C16B7CF5-B4C6-4E04-8407-CD39551C6607}">
      <dgm:prSet/>
      <dgm:spPr/>
      <dgm:t>
        <a:bodyPr/>
        <a:lstStyle/>
        <a:p>
          <a:endParaRPr lang="en-NZ"/>
        </a:p>
      </dgm:t>
    </dgm:pt>
    <dgm:pt modelId="{092A345B-8FFC-46EC-A217-5EBFB23D7281}" type="sibTrans" cxnId="{C16B7CF5-B4C6-4E04-8407-CD39551C6607}">
      <dgm:prSet/>
      <dgm:spPr/>
      <dgm:t>
        <a:bodyPr/>
        <a:lstStyle/>
        <a:p>
          <a:endParaRPr lang="en-NZ"/>
        </a:p>
      </dgm:t>
    </dgm:pt>
    <dgm:pt modelId="{C7FB136B-025F-4588-AA86-C14B6405B0FC}">
      <dgm:prSet phldrT="[Text]" custT="1"/>
      <dgm:spPr/>
      <dgm:t>
        <a:bodyPr/>
        <a:lstStyle/>
        <a:p>
          <a:r>
            <a:rPr lang="en-US" sz="1600" b="1" i="0" dirty="0">
              <a:latin typeface="Lato" panose="020B0604020202020204" charset="0"/>
            </a:rPr>
            <a:t>SOCIO-COGNITIVE TURN</a:t>
          </a:r>
          <a:endParaRPr lang="en-NZ" sz="1600" dirty="0">
            <a:latin typeface="Lato" panose="020B0604020202020204" charset="0"/>
          </a:endParaRPr>
        </a:p>
      </dgm:t>
    </dgm:pt>
    <dgm:pt modelId="{DDE7C2E0-BDAE-447F-B2E2-F32CD468019F}" type="parTrans" cxnId="{22F912F8-0972-44E7-B2E1-AD0D1DE10347}">
      <dgm:prSet/>
      <dgm:spPr/>
      <dgm:t>
        <a:bodyPr/>
        <a:lstStyle/>
        <a:p>
          <a:endParaRPr lang="en-NZ"/>
        </a:p>
      </dgm:t>
    </dgm:pt>
    <dgm:pt modelId="{FE021FA1-084E-4C42-BA56-4B4094237930}" type="sibTrans" cxnId="{22F912F8-0972-44E7-B2E1-AD0D1DE10347}">
      <dgm:prSet/>
      <dgm:spPr/>
      <dgm:t>
        <a:bodyPr/>
        <a:lstStyle/>
        <a:p>
          <a:endParaRPr lang="en-NZ"/>
        </a:p>
      </dgm:t>
    </dgm:pt>
    <dgm:pt modelId="{950F87EE-2DAA-4EA3-84D3-AB9C4DE544B8}">
      <dgm:prSet phldrT="[Text]" custT="1"/>
      <dgm:spPr/>
      <dgm:t>
        <a:bodyPr/>
        <a:lstStyle/>
        <a:p>
          <a:r>
            <a:rPr lang="en-US" sz="1600" b="1" i="0">
              <a:latin typeface="Lato" panose="020B0604020202020204" charset="0"/>
            </a:rPr>
            <a:t>SOCIAL CONSTRUCTIONIST TURN</a:t>
          </a:r>
          <a:endParaRPr lang="en-NZ" sz="1600" dirty="0">
            <a:latin typeface="Lato" panose="020B0604020202020204" charset="0"/>
          </a:endParaRPr>
        </a:p>
      </dgm:t>
    </dgm:pt>
    <dgm:pt modelId="{F9177A44-CCB1-40B0-AADB-756FA2FCEDBE}" type="parTrans" cxnId="{DC44BFBE-25BD-458A-A247-EB1C970BAF8F}">
      <dgm:prSet/>
      <dgm:spPr/>
      <dgm:t>
        <a:bodyPr/>
        <a:lstStyle/>
        <a:p>
          <a:endParaRPr lang="en-NZ"/>
        </a:p>
      </dgm:t>
    </dgm:pt>
    <dgm:pt modelId="{1D78830E-A16B-477A-B294-CD05B2063DDD}" type="sibTrans" cxnId="{DC44BFBE-25BD-458A-A247-EB1C970BAF8F}">
      <dgm:prSet/>
      <dgm:spPr/>
      <dgm:t>
        <a:bodyPr/>
        <a:lstStyle/>
        <a:p>
          <a:endParaRPr lang="en-NZ"/>
        </a:p>
      </dgm:t>
    </dgm:pt>
    <dgm:pt modelId="{208206E9-8DEE-4CD8-A40B-AE55C74A83A8}">
      <dgm:prSet phldrT="[Text]" custT="1"/>
      <dgm:spPr/>
      <dgm:t>
        <a:bodyPr/>
        <a:lstStyle/>
        <a:p>
          <a:r>
            <a:rPr lang="en-US" sz="1600" b="1" i="0" dirty="0">
              <a:latin typeface="Lato" panose="020B0604020202020204" charset="0"/>
            </a:rPr>
            <a:t>EVERYDAY LIFE TURN</a:t>
          </a:r>
          <a:endParaRPr lang="en-NZ" sz="1600" dirty="0">
            <a:latin typeface="Lato" panose="020B0604020202020204" charset="0"/>
          </a:endParaRPr>
        </a:p>
      </dgm:t>
    </dgm:pt>
    <dgm:pt modelId="{9EFEA6DB-1704-4682-B157-8499DF9F3381}" type="parTrans" cxnId="{21C69C9D-D02F-407A-8B1F-84DF5BA44E0D}">
      <dgm:prSet/>
      <dgm:spPr/>
      <dgm:t>
        <a:bodyPr/>
        <a:lstStyle/>
        <a:p>
          <a:endParaRPr lang="en-NZ"/>
        </a:p>
      </dgm:t>
    </dgm:pt>
    <dgm:pt modelId="{3526DAD2-026C-4DD8-8556-F56131384CCC}" type="sibTrans" cxnId="{21C69C9D-D02F-407A-8B1F-84DF5BA44E0D}">
      <dgm:prSet/>
      <dgm:spPr/>
      <dgm:t>
        <a:bodyPr/>
        <a:lstStyle/>
        <a:p>
          <a:endParaRPr lang="en-NZ"/>
        </a:p>
      </dgm:t>
    </dgm:pt>
    <dgm:pt modelId="{588B98DF-9579-459B-973A-55F5828E1E6F}" type="pres">
      <dgm:prSet presAssocID="{A97F0D82-06F4-4E73-B2E3-792EBC8B0EAE}" presName="linearFlow" presStyleCnt="0">
        <dgm:presLayoutVars>
          <dgm:dir/>
          <dgm:resizeHandles val="exact"/>
        </dgm:presLayoutVars>
      </dgm:prSet>
      <dgm:spPr/>
    </dgm:pt>
    <dgm:pt modelId="{C68093CF-190C-438F-A545-E40600BFAC7F}" type="pres">
      <dgm:prSet presAssocID="{6A57ED1A-807F-482D-892C-E1B55B3C6995}" presName="composite" presStyleCnt="0"/>
      <dgm:spPr/>
    </dgm:pt>
    <dgm:pt modelId="{E25F9FDA-12B2-4336-BC63-5A35F5E6DEDA}" type="pres">
      <dgm:prSet presAssocID="{6A57ED1A-807F-482D-892C-E1B55B3C6995}"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70AFA932-5978-4DCB-BBA7-858E7A5EFE00}" type="pres">
      <dgm:prSet presAssocID="{6A57ED1A-807F-482D-892C-E1B55B3C6995}" presName="txShp" presStyleLbl="node1" presStyleIdx="0" presStyleCnt="7">
        <dgm:presLayoutVars>
          <dgm:bulletEnabled val="1"/>
        </dgm:presLayoutVars>
      </dgm:prSet>
      <dgm:spPr/>
    </dgm:pt>
    <dgm:pt modelId="{D2FF5A40-2F9D-4F8F-8820-E493D6F1DB9E}" type="pres">
      <dgm:prSet presAssocID="{67676FA3-7AF1-4C79-9571-64BA68F50490}" presName="spacing" presStyleCnt="0"/>
      <dgm:spPr/>
    </dgm:pt>
    <dgm:pt modelId="{FDCCA0BE-2117-45FF-A222-2144F2F3E7EC}" type="pres">
      <dgm:prSet presAssocID="{55A89E81-4F17-4EBC-8058-20EA948FDE3C}" presName="composite" presStyleCnt="0"/>
      <dgm:spPr/>
    </dgm:pt>
    <dgm:pt modelId="{2177E5AA-8DED-4798-ACD7-033D3973A41C}" type="pres">
      <dgm:prSet presAssocID="{55A89E81-4F17-4EBC-8058-20EA948FDE3C}" presName="imgShp"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CE752C18-9B97-4DE7-8103-C204038E4CC7}" type="pres">
      <dgm:prSet presAssocID="{55A89E81-4F17-4EBC-8058-20EA948FDE3C}" presName="txShp" presStyleLbl="node1" presStyleIdx="1" presStyleCnt="7">
        <dgm:presLayoutVars>
          <dgm:bulletEnabled val="1"/>
        </dgm:presLayoutVars>
      </dgm:prSet>
      <dgm:spPr/>
    </dgm:pt>
    <dgm:pt modelId="{257DC667-B23D-4C86-931C-415AD72C99B8}" type="pres">
      <dgm:prSet presAssocID="{1418C52E-140F-46F9-80FB-12923502E01F}" presName="spacing" presStyleCnt="0"/>
      <dgm:spPr/>
    </dgm:pt>
    <dgm:pt modelId="{986EAD56-8933-4ADB-B1B1-F13670E5556D}" type="pres">
      <dgm:prSet presAssocID="{66943C82-3D7E-4D72-87CE-6C4244E50E0D}" presName="composite" presStyleCnt="0"/>
      <dgm:spPr/>
    </dgm:pt>
    <dgm:pt modelId="{49C0F512-24A6-429F-9E55-EA481FDE7F6D}" type="pres">
      <dgm:prSet presAssocID="{66943C82-3D7E-4D72-87CE-6C4244E50E0D}" presName="imgShp"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4EE4CC1F-B107-49FA-B2AC-18217F5E207B}" type="pres">
      <dgm:prSet presAssocID="{66943C82-3D7E-4D72-87CE-6C4244E50E0D}" presName="txShp" presStyleLbl="node1" presStyleIdx="2" presStyleCnt="7">
        <dgm:presLayoutVars>
          <dgm:bulletEnabled val="1"/>
        </dgm:presLayoutVars>
      </dgm:prSet>
      <dgm:spPr/>
    </dgm:pt>
    <dgm:pt modelId="{051F6D02-16B2-46E1-963F-4A1B0F81543C}" type="pres">
      <dgm:prSet presAssocID="{4ACEB831-D037-4986-BD78-2CD5DC7F50D0}" presName="spacing" presStyleCnt="0"/>
      <dgm:spPr/>
    </dgm:pt>
    <dgm:pt modelId="{A890B754-39D7-42FB-9971-2276444D0E11}" type="pres">
      <dgm:prSet presAssocID="{C7FB136B-025F-4588-AA86-C14B6405B0FC}" presName="composite" presStyleCnt="0"/>
      <dgm:spPr/>
    </dgm:pt>
    <dgm:pt modelId="{39867E4F-9904-4626-9E93-39B6317B93A8}" type="pres">
      <dgm:prSet presAssocID="{C7FB136B-025F-4588-AA86-C14B6405B0FC}" presName="imgShp"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6373222B-ACC2-425C-B87B-5BCF83C7FC5F}" type="pres">
      <dgm:prSet presAssocID="{C7FB136B-025F-4588-AA86-C14B6405B0FC}" presName="txShp" presStyleLbl="node1" presStyleIdx="3" presStyleCnt="7">
        <dgm:presLayoutVars>
          <dgm:bulletEnabled val="1"/>
        </dgm:presLayoutVars>
      </dgm:prSet>
      <dgm:spPr/>
    </dgm:pt>
    <dgm:pt modelId="{441FB84C-8C69-4D1E-B9F4-58E16E499DBF}" type="pres">
      <dgm:prSet presAssocID="{FE021FA1-084E-4C42-BA56-4B4094237930}" presName="spacing" presStyleCnt="0"/>
      <dgm:spPr/>
    </dgm:pt>
    <dgm:pt modelId="{015E0735-D8AA-45CA-B185-623FF48F99E6}" type="pres">
      <dgm:prSet presAssocID="{208206E9-8DEE-4CD8-A40B-AE55C74A83A8}" presName="composite" presStyleCnt="0"/>
      <dgm:spPr/>
    </dgm:pt>
    <dgm:pt modelId="{D3EA8891-7D93-41EE-B81F-C8C334206E62}" type="pres">
      <dgm:prSet presAssocID="{208206E9-8DEE-4CD8-A40B-AE55C74A83A8}" presName="imgShp"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dgm:spPr>
    </dgm:pt>
    <dgm:pt modelId="{0462D553-75BF-41A3-9CDC-CEE0E55E8723}" type="pres">
      <dgm:prSet presAssocID="{208206E9-8DEE-4CD8-A40B-AE55C74A83A8}" presName="txShp" presStyleLbl="node1" presStyleIdx="4" presStyleCnt="7">
        <dgm:presLayoutVars>
          <dgm:bulletEnabled val="1"/>
        </dgm:presLayoutVars>
      </dgm:prSet>
      <dgm:spPr/>
    </dgm:pt>
    <dgm:pt modelId="{76BC55F2-5505-4AD2-9565-A311AE8B461B}" type="pres">
      <dgm:prSet presAssocID="{3526DAD2-026C-4DD8-8556-F56131384CCC}" presName="spacing" presStyleCnt="0"/>
      <dgm:spPr/>
    </dgm:pt>
    <dgm:pt modelId="{44AE8FFB-3C1E-47D7-9AEB-A854DC315B3F}" type="pres">
      <dgm:prSet presAssocID="{950F87EE-2DAA-4EA3-84D3-AB9C4DE544B8}" presName="composite" presStyleCnt="0"/>
      <dgm:spPr/>
    </dgm:pt>
    <dgm:pt modelId="{32769DE1-4068-47A9-8EF6-0635A5E6C676}" type="pres">
      <dgm:prSet presAssocID="{950F87EE-2DAA-4EA3-84D3-AB9C4DE544B8}" presName="imgShp" presStyleLbl="fgImgPlac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l="-2000" r="-2000"/>
          </a:stretch>
        </a:blipFill>
      </dgm:spPr>
    </dgm:pt>
    <dgm:pt modelId="{378321D2-5694-4829-BCA1-2197736EDCCA}" type="pres">
      <dgm:prSet presAssocID="{950F87EE-2DAA-4EA3-84D3-AB9C4DE544B8}" presName="txShp" presStyleLbl="node1" presStyleIdx="5" presStyleCnt="7">
        <dgm:presLayoutVars>
          <dgm:bulletEnabled val="1"/>
        </dgm:presLayoutVars>
      </dgm:prSet>
      <dgm:spPr/>
    </dgm:pt>
    <dgm:pt modelId="{C43AB849-2984-4485-9D37-0807E5D11AB5}" type="pres">
      <dgm:prSet presAssocID="{1D78830E-A16B-477A-B294-CD05B2063DDD}" presName="spacing" presStyleCnt="0"/>
      <dgm:spPr/>
    </dgm:pt>
    <dgm:pt modelId="{5A8692FD-2E6D-4D67-98F8-C128DCD22DED}" type="pres">
      <dgm:prSet presAssocID="{67DBFD7D-4692-4BAA-A081-E0B793418436}" presName="composite" presStyleCnt="0"/>
      <dgm:spPr/>
    </dgm:pt>
    <dgm:pt modelId="{D216032B-BB35-4EF7-802B-29D7CF748D33}" type="pres">
      <dgm:prSet presAssocID="{67DBFD7D-4692-4BAA-A081-E0B793418436}" presName="imgShp"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t="-2000" b="-2000"/>
          </a:stretch>
        </a:blipFill>
      </dgm:spPr>
    </dgm:pt>
    <dgm:pt modelId="{3BEA55D6-E57C-438F-905A-FE6FC197B8DD}" type="pres">
      <dgm:prSet presAssocID="{67DBFD7D-4692-4BAA-A081-E0B793418436}" presName="txShp" presStyleLbl="node1" presStyleIdx="6" presStyleCnt="7">
        <dgm:presLayoutVars>
          <dgm:bulletEnabled val="1"/>
        </dgm:presLayoutVars>
      </dgm:prSet>
      <dgm:spPr/>
    </dgm:pt>
  </dgm:ptLst>
  <dgm:cxnLst>
    <dgm:cxn modelId="{C43EDC0B-042A-4149-9991-059CF3102D3E}" srcId="{A97F0D82-06F4-4E73-B2E3-792EBC8B0EAE}" destId="{6A57ED1A-807F-482D-892C-E1B55B3C6995}" srcOrd="0" destOrd="0" parTransId="{C719C42C-39DA-4113-8216-16CF8A327484}" sibTransId="{67676FA3-7AF1-4C79-9571-64BA68F50490}"/>
    <dgm:cxn modelId="{1B3B712D-EEB1-4881-980A-BEBC6641ED28}" srcId="{A97F0D82-06F4-4E73-B2E3-792EBC8B0EAE}" destId="{66943C82-3D7E-4D72-87CE-6C4244E50E0D}" srcOrd="2" destOrd="0" parTransId="{A824A1C6-3471-403E-9DAE-CB35CDDCC597}" sibTransId="{4ACEB831-D037-4986-BD78-2CD5DC7F50D0}"/>
    <dgm:cxn modelId="{7CE91930-7F1E-4F7E-9E31-674AD0D603C2}" type="presOf" srcId="{55A89E81-4F17-4EBC-8058-20EA948FDE3C}" destId="{CE752C18-9B97-4DE7-8103-C204038E4CC7}" srcOrd="0" destOrd="0" presId="urn:microsoft.com/office/officeart/2005/8/layout/vList3"/>
    <dgm:cxn modelId="{037F9437-CF76-4BFB-B4B8-EA7B68C6618F}" type="presOf" srcId="{66943C82-3D7E-4D72-87CE-6C4244E50E0D}" destId="{4EE4CC1F-B107-49FA-B2AC-18217F5E207B}" srcOrd="0" destOrd="0" presId="urn:microsoft.com/office/officeart/2005/8/layout/vList3"/>
    <dgm:cxn modelId="{9968EF52-D3C2-42E7-AD93-753E00F54546}" type="presOf" srcId="{208206E9-8DEE-4CD8-A40B-AE55C74A83A8}" destId="{0462D553-75BF-41A3-9CDC-CEE0E55E8723}" srcOrd="0" destOrd="0" presId="urn:microsoft.com/office/officeart/2005/8/layout/vList3"/>
    <dgm:cxn modelId="{1AFDFC79-551D-4E6D-AF1B-11EE9E5B1C7B}" type="presOf" srcId="{67DBFD7D-4692-4BAA-A081-E0B793418436}" destId="{3BEA55D6-E57C-438F-905A-FE6FC197B8DD}" srcOrd="0" destOrd="0" presId="urn:microsoft.com/office/officeart/2005/8/layout/vList3"/>
    <dgm:cxn modelId="{32640F88-F77D-44F8-A932-DBA3C38DD816}" type="presOf" srcId="{C7FB136B-025F-4588-AA86-C14B6405B0FC}" destId="{6373222B-ACC2-425C-B87B-5BCF83C7FC5F}" srcOrd="0" destOrd="0" presId="urn:microsoft.com/office/officeart/2005/8/layout/vList3"/>
    <dgm:cxn modelId="{21C69C9D-D02F-407A-8B1F-84DF5BA44E0D}" srcId="{A97F0D82-06F4-4E73-B2E3-792EBC8B0EAE}" destId="{208206E9-8DEE-4CD8-A40B-AE55C74A83A8}" srcOrd="4" destOrd="0" parTransId="{9EFEA6DB-1704-4682-B157-8499DF9F3381}" sibTransId="{3526DAD2-026C-4DD8-8556-F56131384CCC}"/>
    <dgm:cxn modelId="{AB25B9A1-229F-408C-AB44-F7EB193A6D8F}" type="presOf" srcId="{A97F0D82-06F4-4E73-B2E3-792EBC8B0EAE}" destId="{588B98DF-9579-459B-973A-55F5828E1E6F}" srcOrd="0" destOrd="0" presId="urn:microsoft.com/office/officeart/2005/8/layout/vList3"/>
    <dgm:cxn modelId="{AEA0CDA5-C610-403B-BFCC-70FC61F61B23}" type="presOf" srcId="{6A57ED1A-807F-482D-892C-E1B55B3C6995}" destId="{70AFA932-5978-4DCB-BBA7-858E7A5EFE00}" srcOrd="0" destOrd="0" presId="urn:microsoft.com/office/officeart/2005/8/layout/vList3"/>
    <dgm:cxn modelId="{DC44BFBE-25BD-458A-A247-EB1C970BAF8F}" srcId="{A97F0D82-06F4-4E73-B2E3-792EBC8B0EAE}" destId="{950F87EE-2DAA-4EA3-84D3-AB9C4DE544B8}" srcOrd="5" destOrd="0" parTransId="{F9177A44-CCB1-40B0-AADB-756FA2FCEDBE}" sibTransId="{1D78830E-A16B-477A-B294-CD05B2063DDD}"/>
    <dgm:cxn modelId="{035F03C5-A1CB-4BD1-B7C5-223D5195C6F1}" type="presOf" srcId="{950F87EE-2DAA-4EA3-84D3-AB9C4DE544B8}" destId="{378321D2-5694-4829-BCA1-2197736EDCCA}" srcOrd="0" destOrd="0" presId="urn:microsoft.com/office/officeart/2005/8/layout/vList3"/>
    <dgm:cxn modelId="{C16B7CF5-B4C6-4E04-8407-CD39551C6607}" srcId="{A97F0D82-06F4-4E73-B2E3-792EBC8B0EAE}" destId="{67DBFD7D-4692-4BAA-A081-E0B793418436}" srcOrd="6" destOrd="0" parTransId="{CD2263B1-04F8-4BE2-BA3B-7F37F6EAF33A}" sibTransId="{092A345B-8FFC-46EC-A217-5EBFB23D7281}"/>
    <dgm:cxn modelId="{22F912F8-0972-44E7-B2E1-AD0D1DE10347}" srcId="{A97F0D82-06F4-4E73-B2E3-792EBC8B0EAE}" destId="{C7FB136B-025F-4588-AA86-C14B6405B0FC}" srcOrd="3" destOrd="0" parTransId="{DDE7C2E0-BDAE-447F-B2E2-F32CD468019F}" sibTransId="{FE021FA1-084E-4C42-BA56-4B4094237930}"/>
    <dgm:cxn modelId="{7CD681F8-A478-46E1-BD82-0C4CE36EAF62}" srcId="{A97F0D82-06F4-4E73-B2E3-792EBC8B0EAE}" destId="{55A89E81-4F17-4EBC-8058-20EA948FDE3C}" srcOrd="1" destOrd="0" parTransId="{D8B55F54-BAA3-42E7-A997-EA915BA9D35D}" sibTransId="{1418C52E-140F-46F9-80FB-12923502E01F}"/>
    <dgm:cxn modelId="{D1C9CE3D-F4CA-44A3-B791-EFEFE296FDD4}" type="presParOf" srcId="{588B98DF-9579-459B-973A-55F5828E1E6F}" destId="{C68093CF-190C-438F-A545-E40600BFAC7F}" srcOrd="0" destOrd="0" presId="urn:microsoft.com/office/officeart/2005/8/layout/vList3"/>
    <dgm:cxn modelId="{1315F001-34D6-41C0-A744-4B6B10CADE0F}" type="presParOf" srcId="{C68093CF-190C-438F-A545-E40600BFAC7F}" destId="{E25F9FDA-12B2-4336-BC63-5A35F5E6DEDA}" srcOrd="0" destOrd="0" presId="urn:microsoft.com/office/officeart/2005/8/layout/vList3"/>
    <dgm:cxn modelId="{8B07F593-7C41-446B-AFDD-B3539EAB7F6C}" type="presParOf" srcId="{C68093CF-190C-438F-A545-E40600BFAC7F}" destId="{70AFA932-5978-4DCB-BBA7-858E7A5EFE00}" srcOrd="1" destOrd="0" presId="urn:microsoft.com/office/officeart/2005/8/layout/vList3"/>
    <dgm:cxn modelId="{D7DE05C7-695B-4BA1-8D9C-E79F912207EB}" type="presParOf" srcId="{588B98DF-9579-459B-973A-55F5828E1E6F}" destId="{D2FF5A40-2F9D-4F8F-8820-E493D6F1DB9E}" srcOrd="1" destOrd="0" presId="urn:microsoft.com/office/officeart/2005/8/layout/vList3"/>
    <dgm:cxn modelId="{4F39E389-C9DD-45F9-A977-830067B9B747}" type="presParOf" srcId="{588B98DF-9579-459B-973A-55F5828E1E6F}" destId="{FDCCA0BE-2117-45FF-A222-2144F2F3E7EC}" srcOrd="2" destOrd="0" presId="urn:microsoft.com/office/officeart/2005/8/layout/vList3"/>
    <dgm:cxn modelId="{EA7C5303-675F-48E5-AAFC-D109F30B8796}" type="presParOf" srcId="{FDCCA0BE-2117-45FF-A222-2144F2F3E7EC}" destId="{2177E5AA-8DED-4798-ACD7-033D3973A41C}" srcOrd="0" destOrd="0" presId="urn:microsoft.com/office/officeart/2005/8/layout/vList3"/>
    <dgm:cxn modelId="{0B1411FD-0EDB-4C76-9D45-047A2102B790}" type="presParOf" srcId="{FDCCA0BE-2117-45FF-A222-2144F2F3E7EC}" destId="{CE752C18-9B97-4DE7-8103-C204038E4CC7}" srcOrd="1" destOrd="0" presId="urn:microsoft.com/office/officeart/2005/8/layout/vList3"/>
    <dgm:cxn modelId="{0DE60B3F-9542-4F91-9E2A-D2F7E6624BCE}" type="presParOf" srcId="{588B98DF-9579-459B-973A-55F5828E1E6F}" destId="{257DC667-B23D-4C86-931C-415AD72C99B8}" srcOrd="3" destOrd="0" presId="urn:microsoft.com/office/officeart/2005/8/layout/vList3"/>
    <dgm:cxn modelId="{9F3F5C10-0BE3-4132-8ABC-CDE0EC5760CC}" type="presParOf" srcId="{588B98DF-9579-459B-973A-55F5828E1E6F}" destId="{986EAD56-8933-4ADB-B1B1-F13670E5556D}" srcOrd="4" destOrd="0" presId="urn:microsoft.com/office/officeart/2005/8/layout/vList3"/>
    <dgm:cxn modelId="{3178AA8A-CF97-44F8-9790-432DD0AF7B99}" type="presParOf" srcId="{986EAD56-8933-4ADB-B1B1-F13670E5556D}" destId="{49C0F512-24A6-429F-9E55-EA481FDE7F6D}" srcOrd="0" destOrd="0" presId="urn:microsoft.com/office/officeart/2005/8/layout/vList3"/>
    <dgm:cxn modelId="{74BACEE6-EDB5-4627-BB61-E76B7A8B105C}" type="presParOf" srcId="{986EAD56-8933-4ADB-B1B1-F13670E5556D}" destId="{4EE4CC1F-B107-49FA-B2AC-18217F5E207B}" srcOrd="1" destOrd="0" presId="urn:microsoft.com/office/officeart/2005/8/layout/vList3"/>
    <dgm:cxn modelId="{F0499A5C-6A26-40FC-B9F5-674D1DF3D3C9}" type="presParOf" srcId="{588B98DF-9579-459B-973A-55F5828E1E6F}" destId="{051F6D02-16B2-46E1-963F-4A1B0F81543C}" srcOrd="5" destOrd="0" presId="urn:microsoft.com/office/officeart/2005/8/layout/vList3"/>
    <dgm:cxn modelId="{2867FDBE-5CFD-433E-B210-FC315BB824EA}" type="presParOf" srcId="{588B98DF-9579-459B-973A-55F5828E1E6F}" destId="{A890B754-39D7-42FB-9971-2276444D0E11}" srcOrd="6" destOrd="0" presId="urn:microsoft.com/office/officeart/2005/8/layout/vList3"/>
    <dgm:cxn modelId="{2452D5AD-C1CD-4CD9-B094-9EE79A05A65F}" type="presParOf" srcId="{A890B754-39D7-42FB-9971-2276444D0E11}" destId="{39867E4F-9904-4626-9E93-39B6317B93A8}" srcOrd="0" destOrd="0" presId="urn:microsoft.com/office/officeart/2005/8/layout/vList3"/>
    <dgm:cxn modelId="{85387C51-1045-4F3E-9904-0855636BC3C8}" type="presParOf" srcId="{A890B754-39D7-42FB-9971-2276444D0E11}" destId="{6373222B-ACC2-425C-B87B-5BCF83C7FC5F}" srcOrd="1" destOrd="0" presId="urn:microsoft.com/office/officeart/2005/8/layout/vList3"/>
    <dgm:cxn modelId="{C6C9B4F1-320D-46C8-B037-773038316FC1}" type="presParOf" srcId="{588B98DF-9579-459B-973A-55F5828E1E6F}" destId="{441FB84C-8C69-4D1E-B9F4-58E16E499DBF}" srcOrd="7" destOrd="0" presId="urn:microsoft.com/office/officeart/2005/8/layout/vList3"/>
    <dgm:cxn modelId="{2146E9E9-CC8F-4EFC-97CF-57D42AC099B3}" type="presParOf" srcId="{588B98DF-9579-459B-973A-55F5828E1E6F}" destId="{015E0735-D8AA-45CA-B185-623FF48F99E6}" srcOrd="8" destOrd="0" presId="urn:microsoft.com/office/officeart/2005/8/layout/vList3"/>
    <dgm:cxn modelId="{26D451A0-6C15-43BC-B1B9-C7A4A867E60B}" type="presParOf" srcId="{015E0735-D8AA-45CA-B185-623FF48F99E6}" destId="{D3EA8891-7D93-41EE-B81F-C8C334206E62}" srcOrd="0" destOrd="0" presId="urn:microsoft.com/office/officeart/2005/8/layout/vList3"/>
    <dgm:cxn modelId="{FEAB25F2-BE65-4D90-8B0F-6F7BE482E30D}" type="presParOf" srcId="{015E0735-D8AA-45CA-B185-623FF48F99E6}" destId="{0462D553-75BF-41A3-9CDC-CEE0E55E8723}" srcOrd="1" destOrd="0" presId="urn:microsoft.com/office/officeart/2005/8/layout/vList3"/>
    <dgm:cxn modelId="{E41F7853-8991-461E-95AD-AF4CEA28E2B4}" type="presParOf" srcId="{588B98DF-9579-459B-973A-55F5828E1E6F}" destId="{76BC55F2-5505-4AD2-9565-A311AE8B461B}" srcOrd="9" destOrd="0" presId="urn:microsoft.com/office/officeart/2005/8/layout/vList3"/>
    <dgm:cxn modelId="{CAB2F7F2-D273-44D3-A719-388378455491}" type="presParOf" srcId="{588B98DF-9579-459B-973A-55F5828E1E6F}" destId="{44AE8FFB-3C1E-47D7-9AEB-A854DC315B3F}" srcOrd="10" destOrd="0" presId="urn:microsoft.com/office/officeart/2005/8/layout/vList3"/>
    <dgm:cxn modelId="{BAB125E5-A6E8-4319-92E4-176A83165061}" type="presParOf" srcId="{44AE8FFB-3C1E-47D7-9AEB-A854DC315B3F}" destId="{32769DE1-4068-47A9-8EF6-0635A5E6C676}" srcOrd="0" destOrd="0" presId="urn:microsoft.com/office/officeart/2005/8/layout/vList3"/>
    <dgm:cxn modelId="{77B87185-B2E1-4D20-96C0-5FE78214D2ED}" type="presParOf" srcId="{44AE8FFB-3C1E-47D7-9AEB-A854DC315B3F}" destId="{378321D2-5694-4829-BCA1-2197736EDCCA}" srcOrd="1" destOrd="0" presId="urn:microsoft.com/office/officeart/2005/8/layout/vList3"/>
    <dgm:cxn modelId="{70D2C3BB-309B-48A2-90C0-63AA81A56BE4}" type="presParOf" srcId="{588B98DF-9579-459B-973A-55F5828E1E6F}" destId="{C43AB849-2984-4485-9D37-0807E5D11AB5}" srcOrd="11" destOrd="0" presId="urn:microsoft.com/office/officeart/2005/8/layout/vList3"/>
    <dgm:cxn modelId="{40D20A50-0443-4B2A-A53D-0B89792084F5}" type="presParOf" srcId="{588B98DF-9579-459B-973A-55F5828E1E6F}" destId="{5A8692FD-2E6D-4D67-98F8-C128DCD22DED}" srcOrd="12" destOrd="0" presId="urn:microsoft.com/office/officeart/2005/8/layout/vList3"/>
    <dgm:cxn modelId="{F2D9E655-8A38-46EA-A432-83101A10F1F8}" type="presParOf" srcId="{5A8692FD-2E6D-4D67-98F8-C128DCD22DED}" destId="{D216032B-BB35-4EF7-802B-29D7CF748D33}" srcOrd="0" destOrd="0" presId="urn:microsoft.com/office/officeart/2005/8/layout/vList3"/>
    <dgm:cxn modelId="{8E70EB77-722E-41F2-AB3F-822F0F3FF691}" type="presParOf" srcId="{5A8692FD-2E6D-4D67-98F8-C128DCD22DED}" destId="{3BEA55D6-E57C-438F-905A-FE6FC197B8D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011F0-A982-41D6-9B49-581772BE9C74}">
      <dsp:nvSpPr>
        <dsp:cNvPr id="0" name=""/>
        <dsp:cNvSpPr/>
      </dsp:nvSpPr>
      <dsp:spPr>
        <a:xfrm>
          <a:off x="3973" y="200295"/>
          <a:ext cx="3410989" cy="8208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Health Information Behavior </a:t>
          </a:r>
          <a:endParaRPr lang="en-NZ" sz="1900" kern="1200" dirty="0">
            <a:latin typeface="Lato" panose="020B0604020202020204" charset="0"/>
          </a:endParaRPr>
        </a:p>
      </dsp:txBody>
      <dsp:txXfrm>
        <a:off x="3973" y="200295"/>
        <a:ext cx="3410989" cy="547200"/>
      </dsp:txXfrm>
    </dsp:sp>
    <dsp:sp modelId="{483F0B99-0250-4EA5-8F8A-CB277E155900}">
      <dsp:nvSpPr>
        <dsp:cNvPr id="0" name=""/>
        <dsp:cNvSpPr/>
      </dsp:nvSpPr>
      <dsp:spPr>
        <a:xfrm>
          <a:off x="702609" y="747495"/>
          <a:ext cx="3410989" cy="261630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effectLst/>
              <a:latin typeface="Lato" panose="020B0604020202020204" charset="0"/>
              <a:ea typeface="Times New Roman" panose="02020603050405020304" pitchFamily="18" charset="0"/>
            </a:rPr>
            <a:t>Goal: understand information behaviors</a:t>
          </a:r>
          <a:endParaRPr lang="en-NZ" sz="1900" kern="1200" dirty="0">
            <a:latin typeface="Lato" panose="020B0604020202020204" charset="0"/>
          </a:endParaRPr>
        </a:p>
        <a:p>
          <a:pPr marL="171450" lvl="1" indent="-171450" algn="l" defTabSz="844550">
            <a:lnSpc>
              <a:spcPct val="90000"/>
            </a:lnSpc>
            <a:spcBef>
              <a:spcPct val="0"/>
            </a:spcBef>
            <a:spcAft>
              <a:spcPct val="15000"/>
            </a:spcAft>
            <a:buChar char="•"/>
          </a:pPr>
          <a:r>
            <a:rPr lang="en-US" sz="1900" kern="1200" dirty="0">
              <a:latin typeface="Lato" panose="020B0604020202020204" charset="0"/>
            </a:rPr>
            <a:t>Model: identify actual behaviors and/or processes </a:t>
          </a:r>
          <a:endParaRPr lang="en-NZ" sz="1900" kern="1200" dirty="0">
            <a:latin typeface="Lato" panose="020B0604020202020204" charset="0"/>
          </a:endParaRPr>
        </a:p>
        <a:p>
          <a:pPr marL="171450" lvl="1" indent="-171450" algn="l" defTabSz="844550">
            <a:lnSpc>
              <a:spcPct val="90000"/>
            </a:lnSpc>
            <a:spcBef>
              <a:spcPct val="0"/>
            </a:spcBef>
            <a:spcAft>
              <a:spcPct val="15000"/>
            </a:spcAft>
            <a:buChar char="•"/>
          </a:pPr>
          <a:r>
            <a:rPr lang="en-NZ" sz="1900" kern="1200" dirty="0">
              <a:latin typeface="Lato" panose="020B0604020202020204" charset="0"/>
            </a:rPr>
            <a:t>Outcome: system and service design</a:t>
          </a:r>
        </a:p>
      </dsp:txBody>
      <dsp:txXfrm>
        <a:off x="779238" y="824124"/>
        <a:ext cx="3257731" cy="2463042"/>
      </dsp:txXfrm>
    </dsp:sp>
    <dsp:sp modelId="{F19B76F1-8EBF-4676-9F42-8B9DF1444407}">
      <dsp:nvSpPr>
        <dsp:cNvPr id="0" name=""/>
        <dsp:cNvSpPr/>
      </dsp:nvSpPr>
      <dsp:spPr>
        <a:xfrm>
          <a:off x="3455296" y="272537"/>
          <a:ext cx="2049757" cy="402716"/>
        </a:xfrm>
        <a:prstGeom prst="leftRightArrow">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NZ" sz="1500" kern="1200"/>
        </a:p>
      </dsp:txBody>
      <dsp:txXfrm>
        <a:off x="3455296" y="353080"/>
        <a:ext cx="1928942" cy="241630"/>
      </dsp:txXfrm>
    </dsp:sp>
    <dsp:sp modelId="{6E6CE576-C548-48F6-97B6-3D83554E3C5F}">
      <dsp:nvSpPr>
        <dsp:cNvPr id="0" name=""/>
        <dsp:cNvSpPr/>
      </dsp:nvSpPr>
      <dsp:spPr>
        <a:xfrm>
          <a:off x="5483337" y="200295"/>
          <a:ext cx="3410989" cy="8208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Health Information Literacy </a:t>
          </a:r>
          <a:endParaRPr lang="en-NZ" sz="1900" kern="1200" dirty="0">
            <a:latin typeface="Lato" panose="020B0604020202020204" charset="0"/>
          </a:endParaRPr>
        </a:p>
      </dsp:txBody>
      <dsp:txXfrm>
        <a:off x="5483337" y="200295"/>
        <a:ext cx="3410989" cy="547200"/>
      </dsp:txXfrm>
    </dsp:sp>
    <dsp:sp modelId="{C8925B5E-0730-487B-A85D-03842D9BFBE0}">
      <dsp:nvSpPr>
        <dsp:cNvPr id="0" name=""/>
        <dsp:cNvSpPr/>
      </dsp:nvSpPr>
      <dsp:spPr>
        <a:xfrm>
          <a:off x="6181973" y="747495"/>
          <a:ext cx="3410989" cy="2616300"/>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effectLst/>
              <a:latin typeface="Lato" panose="020B0604020202020204" charset="0"/>
              <a:ea typeface="Times New Roman" panose="02020603050405020304" pitchFamily="18" charset="0"/>
            </a:rPr>
            <a:t>Goal: understand information capabilities and change behaviors</a:t>
          </a:r>
          <a:endParaRPr lang="en-NZ" sz="1900" kern="1200" dirty="0">
            <a:latin typeface="Lato" panose="020B0604020202020204" charset="0"/>
          </a:endParaRPr>
        </a:p>
        <a:p>
          <a:pPr marL="171450" lvl="1" indent="-171450" algn="l" defTabSz="844550">
            <a:lnSpc>
              <a:spcPct val="90000"/>
            </a:lnSpc>
            <a:spcBef>
              <a:spcPct val="0"/>
            </a:spcBef>
            <a:spcAft>
              <a:spcPct val="15000"/>
            </a:spcAft>
            <a:buChar char="•"/>
          </a:pPr>
          <a:r>
            <a:rPr lang="en-US" sz="1900" kern="1200" dirty="0">
              <a:effectLst/>
              <a:latin typeface="Lato" panose="020B0604020202020204" charset="0"/>
            </a:rPr>
            <a:t>Model: present an idealized, prescriptive set of steps</a:t>
          </a:r>
          <a:endParaRPr lang="en-NZ" sz="1900" kern="1200" dirty="0">
            <a:latin typeface="Lato" panose="020B0604020202020204" charset="0"/>
          </a:endParaRPr>
        </a:p>
        <a:p>
          <a:pPr marL="171450" lvl="1" indent="-171450" algn="l" defTabSz="844550">
            <a:lnSpc>
              <a:spcPct val="90000"/>
            </a:lnSpc>
            <a:spcBef>
              <a:spcPct val="0"/>
            </a:spcBef>
            <a:spcAft>
              <a:spcPct val="15000"/>
            </a:spcAft>
            <a:buChar char="•"/>
          </a:pPr>
          <a:r>
            <a:rPr lang="en-US" sz="1900" kern="1200" dirty="0">
              <a:latin typeface="Lato" panose="020B0604020202020204" charset="0"/>
            </a:rPr>
            <a:t>Outcome: health</a:t>
          </a:r>
          <a:r>
            <a:rPr lang="en-NZ" sz="1900" kern="1200" dirty="0">
              <a:latin typeface="Lato" panose="020B0604020202020204" charset="0"/>
            </a:rPr>
            <a:t> literacy and learning programmes</a:t>
          </a:r>
        </a:p>
      </dsp:txBody>
      <dsp:txXfrm>
        <a:off x="6258602" y="824124"/>
        <a:ext cx="3257731" cy="2463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FA932-5978-4DCB-BBA7-858E7A5EFE00}">
      <dsp:nvSpPr>
        <dsp:cNvPr id="0" name=""/>
        <dsp:cNvSpPr/>
      </dsp:nvSpPr>
      <dsp:spPr>
        <a:xfrm rot="10800000">
          <a:off x="1465967" y="1709"/>
          <a:ext cx="5269490" cy="55476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63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Lato" panose="020B0604020202020204" charset="0"/>
            </a:rPr>
            <a:t>COGNITIVE TURN</a:t>
          </a:r>
          <a:endParaRPr lang="en-NZ" sz="1600" kern="1200" dirty="0">
            <a:latin typeface="Lato" panose="020B0604020202020204" charset="0"/>
          </a:endParaRPr>
        </a:p>
      </dsp:txBody>
      <dsp:txXfrm rot="10800000">
        <a:off x="1604657" y="1709"/>
        <a:ext cx="5130800" cy="554760"/>
      </dsp:txXfrm>
    </dsp:sp>
    <dsp:sp modelId="{E25F9FDA-12B2-4336-BC63-5A35F5E6DEDA}">
      <dsp:nvSpPr>
        <dsp:cNvPr id="0" name=""/>
        <dsp:cNvSpPr/>
      </dsp:nvSpPr>
      <dsp:spPr>
        <a:xfrm>
          <a:off x="1188587" y="1709"/>
          <a:ext cx="554760" cy="55476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752C18-9B97-4DE7-8103-C204038E4CC7}">
      <dsp:nvSpPr>
        <dsp:cNvPr id="0" name=""/>
        <dsp:cNvSpPr/>
      </dsp:nvSpPr>
      <dsp:spPr>
        <a:xfrm rot="10800000">
          <a:off x="1465967" y="722070"/>
          <a:ext cx="5269490" cy="55476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63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Lato" panose="020B0604020202020204" charset="0"/>
            </a:rPr>
            <a:t>AFFECTIVE TURN</a:t>
          </a:r>
          <a:endParaRPr lang="en-NZ" sz="1600" kern="1200" dirty="0">
            <a:latin typeface="Lato" panose="020B0604020202020204" charset="0"/>
          </a:endParaRPr>
        </a:p>
      </dsp:txBody>
      <dsp:txXfrm rot="10800000">
        <a:off x="1604657" y="722070"/>
        <a:ext cx="5130800" cy="554760"/>
      </dsp:txXfrm>
    </dsp:sp>
    <dsp:sp modelId="{2177E5AA-8DED-4798-ACD7-033D3973A41C}">
      <dsp:nvSpPr>
        <dsp:cNvPr id="0" name=""/>
        <dsp:cNvSpPr/>
      </dsp:nvSpPr>
      <dsp:spPr>
        <a:xfrm>
          <a:off x="1188587" y="722070"/>
          <a:ext cx="554760" cy="55476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4CC1F-B107-49FA-B2AC-18217F5E207B}">
      <dsp:nvSpPr>
        <dsp:cNvPr id="0" name=""/>
        <dsp:cNvSpPr/>
      </dsp:nvSpPr>
      <dsp:spPr>
        <a:xfrm rot="10800000">
          <a:off x="1465967" y="1442430"/>
          <a:ext cx="5269490" cy="55476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63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Lato" panose="020B0604020202020204" charset="0"/>
            </a:rPr>
            <a:t>NEO-DOCUMENTARY TURN</a:t>
          </a:r>
          <a:endParaRPr lang="en-NZ" sz="1600" kern="1200" dirty="0">
            <a:latin typeface="Lato" panose="020B0604020202020204" charset="0"/>
          </a:endParaRPr>
        </a:p>
      </dsp:txBody>
      <dsp:txXfrm rot="10800000">
        <a:off x="1604657" y="1442430"/>
        <a:ext cx="5130800" cy="554760"/>
      </dsp:txXfrm>
    </dsp:sp>
    <dsp:sp modelId="{49C0F512-24A6-429F-9E55-EA481FDE7F6D}">
      <dsp:nvSpPr>
        <dsp:cNvPr id="0" name=""/>
        <dsp:cNvSpPr/>
      </dsp:nvSpPr>
      <dsp:spPr>
        <a:xfrm>
          <a:off x="1188587" y="1442430"/>
          <a:ext cx="554760" cy="55476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73222B-ACC2-425C-B87B-5BCF83C7FC5F}">
      <dsp:nvSpPr>
        <dsp:cNvPr id="0" name=""/>
        <dsp:cNvSpPr/>
      </dsp:nvSpPr>
      <dsp:spPr>
        <a:xfrm rot="10800000">
          <a:off x="1465967" y="2162791"/>
          <a:ext cx="5269490" cy="55476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63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Lato" panose="020B0604020202020204" charset="0"/>
            </a:rPr>
            <a:t>SOCIO-COGNITIVE TURN</a:t>
          </a:r>
          <a:endParaRPr lang="en-NZ" sz="1600" kern="1200" dirty="0">
            <a:latin typeface="Lato" panose="020B0604020202020204" charset="0"/>
          </a:endParaRPr>
        </a:p>
      </dsp:txBody>
      <dsp:txXfrm rot="10800000">
        <a:off x="1604657" y="2162791"/>
        <a:ext cx="5130800" cy="554760"/>
      </dsp:txXfrm>
    </dsp:sp>
    <dsp:sp modelId="{39867E4F-9904-4626-9E93-39B6317B93A8}">
      <dsp:nvSpPr>
        <dsp:cNvPr id="0" name=""/>
        <dsp:cNvSpPr/>
      </dsp:nvSpPr>
      <dsp:spPr>
        <a:xfrm>
          <a:off x="1188587" y="2162791"/>
          <a:ext cx="554760" cy="55476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62D553-75BF-41A3-9CDC-CEE0E55E8723}">
      <dsp:nvSpPr>
        <dsp:cNvPr id="0" name=""/>
        <dsp:cNvSpPr/>
      </dsp:nvSpPr>
      <dsp:spPr>
        <a:xfrm rot="10800000">
          <a:off x="1465967" y="2883152"/>
          <a:ext cx="5269490" cy="55476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63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Lato" panose="020B0604020202020204" charset="0"/>
            </a:rPr>
            <a:t>EVERYDAY LIFE TURN</a:t>
          </a:r>
          <a:endParaRPr lang="en-NZ" sz="1600" kern="1200" dirty="0">
            <a:latin typeface="Lato" panose="020B0604020202020204" charset="0"/>
          </a:endParaRPr>
        </a:p>
      </dsp:txBody>
      <dsp:txXfrm rot="10800000">
        <a:off x="1604657" y="2883152"/>
        <a:ext cx="5130800" cy="554760"/>
      </dsp:txXfrm>
    </dsp:sp>
    <dsp:sp modelId="{D3EA8891-7D93-41EE-B81F-C8C334206E62}">
      <dsp:nvSpPr>
        <dsp:cNvPr id="0" name=""/>
        <dsp:cNvSpPr/>
      </dsp:nvSpPr>
      <dsp:spPr>
        <a:xfrm>
          <a:off x="1188587" y="2883152"/>
          <a:ext cx="554760" cy="554760"/>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8321D2-5694-4829-BCA1-2197736EDCCA}">
      <dsp:nvSpPr>
        <dsp:cNvPr id="0" name=""/>
        <dsp:cNvSpPr/>
      </dsp:nvSpPr>
      <dsp:spPr>
        <a:xfrm rot="10800000">
          <a:off x="1465967" y="3603513"/>
          <a:ext cx="5269490" cy="55476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63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i="0" kern="1200">
              <a:latin typeface="Lato" panose="020B0604020202020204" charset="0"/>
            </a:rPr>
            <a:t>SOCIAL CONSTRUCTIONIST TURN</a:t>
          </a:r>
          <a:endParaRPr lang="en-NZ" sz="1600" kern="1200" dirty="0">
            <a:latin typeface="Lato" panose="020B0604020202020204" charset="0"/>
          </a:endParaRPr>
        </a:p>
      </dsp:txBody>
      <dsp:txXfrm rot="10800000">
        <a:off x="1604657" y="3603513"/>
        <a:ext cx="5130800" cy="554760"/>
      </dsp:txXfrm>
    </dsp:sp>
    <dsp:sp modelId="{32769DE1-4068-47A9-8EF6-0635A5E6C676}">
      <dsp:nvSpPr>
        <dsp:cNvPr id="0" name=""/>
        <dsp:cNvSpPr/>
      </dsp:nvSpPr>
      <dsp:spPr>
        <a:xfrm>
          <a:off x="1188587" y="3603513"/>
          <a:ext cx="554760" cy="554760"/>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EA55D6-E57C-438F-905A-FE6FC197B8DD}">
      <dsp:nvSpPr>
        <dsp:cNvPr id="0" name=""/>
        <dsp:cNvSpPr/>
      </dsp:nvSpPr>
      <dsp:spPr>
        <a:xfrm rot="10800000">
          <a:off x="1465967" y="4323874"/>
          <a:ext cx="5269490" cy="55476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63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Lato" panose="020B0604020202020204" charset="0"/>
            </a:rPr>
            <a:t>EMBODIED TURN</a:t>
          </a:r>
          <a:endParaRPr lang="en-NZ" sz="1600" kern="1200" dirty="0">
            <a:latin typeface="Lato" panose="020B0604020202020204" charset="0"/>
          </a:endParaRPr>
        </a:p>
      </dsp:txBody>
      <dsp:txXfrm rot="10800000">
        <a:off x="1604657" y="4323874"/>
        <a:ext cx="5130800" cy="554760"/>
      </dsp:txXfrm>
    </dsp:sp>
    <dsp:sp modelId="{D216032B-BB35-4EF7-802B-29D7CF748D33}">
      <dsp:nvSpPr>
        <dsp:cNvPr id="0" name=""/>
        <dsp:cNvSpPr/>
      </dsp:nvSpPr>
      <dsp:spPr>
        <a:xfrm>
          <a:off x="1188587" y="4323874"/>
          <a:ext cx="554760" cy="554760"/>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latin typeface="+mj-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3430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9889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108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9838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795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9794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5133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7101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2832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402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611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8111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3722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1198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8811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5234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1192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582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4716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9849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663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latin typeface="+mj-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866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13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49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0929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56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5540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20" name="Google Shape;20;p2" descr="A picture containing drawing&#10;&#10;Description automatically generated"/>
          <p:cNvPicPr preferRelativeResize="0"/>
          <p:nvPr/>
        </p:nvPicPr>
        <p:blipFill rotWithShape="1">
          <a:blip r:embed="rId2">
            <a:alphaModFix/>
          </a:blip>
          <a:srcRect/>
          <a:stretch/>
        </p:blipFill>
        <p:spPr>
          <a:xfrm>
            <a:off x="225113" y="6183195"/>
            <a:ext cx="779440" cy="5426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
        <p:cNvGrpSpPr/>
        <p:nvPr/>
      </p:nvGrpSpPr>
      <p:grpSpPr>
        <a:xfrm>
          <a:off x="0" y="0"/>
          <a:ext cx="0" cy="0"/>
          <a:chOff x="0" y="0"/>
          <a:chExt cx="0" cy="0"/>
        </a:xfrm>
      </p:grpSpPr>
      <p:sp>
        <p:nvSpPr>
          <p:cNvPr id="22" name="Google Shape;22;p3"/>
          <p:cNvSpPr/>
          <p:nvPr/>
        </p:nvSpPr>
        <p:spPr>
          <a:xfrm>
            <a:off x="6815605" y="3062035"/>
            <a:ext cx="4131503" cy="177959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2"/>
              </a:buClr>
              <a:buSzPts val="2000"/>
              <a:buFont typeface="Lato"/>
              <a:buNone/>
            </a:pPr>
            <a:r>
              <a:rPr lang="en-US" sz="2000" b="1" i="0" u="none" strike="noStrike" cap="none" dirty="0">
                <a:solidFill>
                  <a:schemeClr val="dk2"/>
                </a:solidFill>
                <a:latin typeface="Lato"/>
                <a:ea typeface="Lato"/>
                <a:cs typeface="Lato"/>
                <a:sym typeface="Lato"/>
              </a:rPr>
              <a:t>Follow AVI on LinkedIn &amp; Twitter:</a:t>
            </a:r>
            <a:endParaRPr dirty="0"/>
          </a:p>
          <a:p>
            <a:pPr marL="914400" marR="0" lvl="2" indent="0" algn="l" rtl="0">
              <a:lnSpc>
                <a:spcPct val="110000"/>
              </a:lnSpc>
              <a:spcBef>
                <a:spcPts val="1200"/>
              </a:spcBef>
              <a:spcAft>
                <a:spcPts val="0"/>
              </a:spcAft>
              <a:buClr>
                <a:schemeClr val="dk2"/>
              </a:buClr>
              <a:buSzPts val="1800"/>
              <a:buFont typeface="Lato"/>
              <a:buNone/>
            </a:pPr>
            <a:r>
              <a:rPr lang="en-US" sz="1800" b="0" i="0" u="none" strike="noStrike" cap="none" dirty="0">
                <a:solidFill>
                  <a:schemeClr val="dk2"/>
                </a:solidFill>
                <a:latin typeface="Lato"/>
                <a:ea typeface="Lato"/>
                <a:cs typeface="Lato"/>
                <a:sym typeface="Lato"/>
              </a:rPr>
              <a:t>@avinformatics </a:t>
            </a:r>
            <a:endParaRPr sz="700" b="0" i="0" u="none" strike="noStrike" cap="none" dirty="0">
              <a:solidFill>
                <a:schemeClr val="dk2"/>
              </a:solidFill>
              <a:latin typeface="Lato"/>
              <a:ea typeface="Lato"/>
              <a:cs typeface="Lato"/>
              <a:sym typeface="Lato"/>
            </a:endParaRPr>
          </a:p>
          <a:p>
            <a:pPr marL="914400" marR="0" lvl="2" indent="0" algn="l" rtl="0">
              <a:lnSpc>
                <a:spcPct val="110000"/>
              </a:lnSpc>
              <a:spcBef>
                <a:spcPts val="1200"/>
              </a:spcBef>
              <a:spcAft>
                <a:spcPts val="0"/>
              </a:spcAft>
              <a:buClr>
                <a:schemeClr val="dk2"/>
              </a:buClr>
              <a:buSzPts val="1800"/>
              <a:buFont typeface="Lato"/>
              <a:buNone/>
            </a:pPr>
            <a:r>
              <a:rPr lang="en-US" sz="1800" b="0" i="0" u="none" strike="noStrike" cap="none" dirty="0">
                <a:solidFill>
                  <a:schemeClr val="dk2"/>
                </a:solidFill>
                <a:latin typeface="Lato"/>
                <a:ea typeface="Lato"/>
                <a:cs typeface="Lato"/>
                <a:sym typeface="Lato"/>
              </a:rPr>
              <a:t>#Talbot21</a:t>
            </a:r>
            <a:endParaRPr dirty="0"/>
          </a:p>
          <a:p>
            <a:pPr marL="914400" marR="0" lvl="2" indent="0" algn="l" rtl="0">
              <a:lnSpc>
                <a:spcPct val="110000"/>
              </a:lnSpc>
              <a:spcBef>
                <a:spcPts val="1200"/>
              </a:spcBef>
              <a:spcAft>
                <a:spcPts val="0"/>
              </a:spcAft>
              <a:buClr>
                <a:schemeClr val="dk2"/>
              </a:buClr>
              <a:buSzPts val="1800"/>
              <a:buFont typeface="Lato"/>
              <a:buNone/>
            </a:pPr>
            <a:r>
              <a:rPr lang="en-US" sz="1800" b="0" i="0" u="none" strike="noStrike" cap="none" dirty="0">
                <a:solidFill>
                  <a:schemeClr val="dk2"/>
                </a:solidFill>
                <a:latin typeface="Lato"/>
                <a:ea typeface="Lato"/>
                <a:cs typeface="Lato"/>
                <a:sym typeface="Lato"/>
              </a:rPr>
              <a:t>#BetterDataSavesPets</a:t>
            </a:r>
            <a:endParaRPr sz="2000" b="0" i="0" u="none" strike="noStrike" cap="none" dirty="0">
              <a:solidFill>
                <a:schemeClr val="dk2"/>
              </a:solidFill>
              <a:latin typeface="Lato"/>
              <a:ea typeface="Lato"/>
              <a:cs typeface="Lato"/>
              <a:sym typeface="Lato"/>
            </a:endParaRPr>
          </a:p>
        </p:txBody>
      </p:sp>
      <p:sp>
        <p:nvSpPr>
          <p:cNvPr id="23" name="Google Shape;23;p3"/>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i="0" u="none" strike="noStrike" cap="none">
                <a:solidFill>
                  <a:srgbClr val="888888"/>
                </a:solidFill>
                <a:latin typeface="Lato"/>
                <a:ea typeface="Lato"/>
                <a:cs typeface="Lato"/>
                <a:sym typeface="Lato"/>
              </a:defRPr>
            </a:lvl1pPr>
            <a:lvl2pPr marL="0" lvl="1" indent="0" algn="r">
              <a:spcBef>
                <a:spcPts val="0"/>
              </a:spcBef>
              <a:buNone/>
              <a:defRPr sz="1100" b="0" i="0" u="none" strike="noStrike" cap="none">
                <a:solidFill>
                  <a:srgbClr val="888888"/>
                </a:solidFill>
                <a:latin typeface="Lato"/>
                <a:ea typeface="Lato"/>
                <a:cs typeface="Lato"/>
                <a:sym typeface="Lato"/>
              </a:defRPr>
            </a:lvl2pPr>
            <a:lvl3pPr marL="0" lvl="2" indent="0" algn="r">
              <a:spcBef>
                <a:spcPts val="0"/>
              </a:spcBef>
              <a:buNone/>
              <a:defRPr sz="1100" b="0" i="0" u="none" strike="noStrike" cap="none">
                <a:solidFill>
                  <a:srgbClr val="888888"/>
                </a:solidFill>
                <a:latin typeface="Lato"/>
                <a:ea typeface="Lato"/>
                <a:cs typeface="Lato"/>
                <a:sym typeface="Lato"/>
              </a:defRPr>
            </a:lvl3pPr>
            <a:lvl4pPr marL="0" lvl="3" indent="0" algn="r">
              <a:spcBef>
                <a:spcPts val="0"/>
              </a:spcBef>
              <a:buNone/>
              <a:defRPr sz="1100" b="0" i="0" u="none" strike="noStrike" cap="none">
                <a:solidFill>
                  <a:srgbClr val="888888"/>
                </a:solidFill>
                <a:latin typeface="Lato"/>
                <a:ea typeface="Lato"/>
                <a:cs typeface="Lato"/>
                <a:sym typeface="Lato"/>
              </a:defRPr>
            </a:lvl4pPr>
            <a:lvl5pPr marL="0" lvl="4" indent="0" algn="r">
              <a:spcBef>
                <a:spcPts val="0"/>
              </a:spcBef>
              <a:buNone/>
              <a:defRPr sz="1100" b="0" i="0" u="none" strike="noStrike" cap="none">
                <a:solidFill>
                  <a:srgbClr val="888888"/>
                </a:solidFill>
                <a:latin typeface="Lato"/>
                <a:ea typeface="Lato"/>
                <a:cs typeface="Lato"/>
                <a:sym typeface="Lato"/>
              </a:defRPr>
            </a:lvl5pPr>
            <a:lvl6pPr marL="0" lvl="5" indent="0" algn="r">
              <a:spcBef>
                <a:spcPts val="0"/>
              </a:spcBef>
              <a:buNone/>
              <a:defRPr sz="1100" b="0" i="0" u="none" strike="noStrike" cap="none">
                <a:solidFill>
                  <a:srgbClr val="888888"/>
                </a:solidFill>
                <a:latin typeface="Lato"/>
                <a:ea typeface="Lato"/>
                <a:cs typeface="Lato"/>
                <a:sym typeface="Lato"/>
              </a:defRPr>
            </a:lvl6pPr>
            <a:lvl7pPr marL="0" lvl="6" indent="0" algn="r">
              <a:spcBef>
                <a:spcPts val="0"/>
              </a:spcBef>
              <a:buNone/>
              <a:defRPr sz="1100" b="0" i="0" u="none" strike="noStrike" cap="none">
                <a:solidFill>
                  <a:srgbClr val="888888"/>
                </a:solidFill>
                <a:latin typeface="Lato"/>
                <a:ea typeface="Lato"/>
                <a:cs typeface="Lato"/>
                <a:sym typeface="Lato"/>
              </a:defRPr>
            </a:lvl7pPr>
            <a:lvl8pPr marL="0" lvl="7" indent="0" algn="r">
              <a:spcBef>
                <a:spcPts val="0"/>
              </a:spcBef>
              <a:buNone/>
              <a:defRPr sz="1100" b="0" i="0" u="none" strike="noStrike" cap="none">
                <a:solidFill>
                  <a:srgbClr val="888888"/>
                </a:solidFill>
                <a:latin typeface="Lato"/>
                <a:ea typeface="Lato"/>
                <a:cs typeface="Lato"/>
                <a:sym typeface="Lato"/>
              </a:defRPr>
            </a:lvl8pPr>
            <a:lvl9pPr marL="0" lvl="8" indent="0" algn="r">
              <a:spcBef>
                <a:spcPts val="0"/>
              </a:spcBef>
              <a:buNone/>
              <a:defRPr sz="11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dirty="0"/>
          </a:p>
        </p:txBody>
      </p:sp>
      <p:grpSp>
        <p:nvGrpSpPr>
          <p:cNvPr id="24" name="Google Shape;24;p3"/>
          <p:cNvGrpSpPr/>
          <p:nvPr/>
        </p:nvGrpSpPr>
        <p:grpSpPr>
          <a:xfrm>
            <a:off x="7034851" y="4319184"/>
            <a:ext cx="594955" cy="594955"/>
            <a:chOff x="5948856" y="4030716"/>
            <a:chExt cx="914400" cy="914400"/>
          </a:xfrm>
        </p:grpSpPr>
        <p:sp>
          <p:nvSpPr>
            <p:cNvPr id="25" name="Google Shape;25;p3"/>
            <p:cNvSpPr/>
            <p:nvPr/>
          </p:nvSpPr>
          <p:spPr>
            <a:xfrm>
              <a:off x="5948856" y="4030716"/>
              <a:ext cx="914400" cy="914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Lato"/>
                <a:ea typeface="Lato"/>
                <a:cs typeface="Lato"/>
                <a:sym typeface="Lato"/>
              </a:endParaRPr>
            </a:p>
          </p:txBody>
        </p:sp>
        <p:pic>
          <p:nvPicPr>
            <p:cNvPr id="26" name="Google Shape;26;p3"/>
            <p:cNvPicPr preferRelativeResize="0"/>
            <p:nvPr/>
          </p:nvPicPr>
          <p:blipFill rotWithShape="1">
            <a:blip r:embed="rId2">
              <a:alphaModFix/>
            </a:blip>
            <a:srcRect/>
            <a:stretch/>
          </p:blipFill>
          <p:spPr>
            <a:xfrm>
              <a:off x="6139356" y="4223055"/>
              <a:ext cx="640080" cy="529722"/>
            </a:xfrm>
            <a:prstGeom prst="rect">
              <a:avLst/>
            </a:prstGeom>
            <a:noFill/>
            <a:ln>
              <a:noFill/>
            </a:ln>
          </p:spPr>
        </p:pic>
      </p:grpSp>
      <p:grpSp>
        <p:nvGrpSpPr>
          <p:cNvPr id="27" name="Google Shape;27;p3"/>
          <p:cNvGrpSpPr/>
          <p:nvPr/>
        </p:nvGrpSpPr>
        <p:grpSpPr>
          <a:xfrm>
            <a:off x="7034852" y="3582927"/>
            <a:ext cx="594955" cy="594955"/>
            <a:chOff x="7668459" y="4752776"/>
            <a:chExt cx="914400" cy="914400"/>
          </a:xfrm>
        </p:grpSpPr>
        <p:sp>
          <p:nvSpPr>
            <p:cNvPr id="28" name="Google Shape;28;p3"/>
            <p:cNvSpPr/>
            <p:nvPr/>
          </p:nvSpPr>
          <p:spPr>
            <a:xfrm>
              <a:off x="7668459" y="4752776"/>
              <a:ext cx="914400" cy="914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Lato"/>
                <a:ea typeface="Lato"/>
                <a:cs typeface="Lato"/>
                <a:sym typeface="Lato"/>
              </a:endParaRPr>
            </a:p>
          </p:txBody>
        </p:sp>
        <p:pic>
          <p:nvPicPr>
            <p:cNvPr id="29" name="Google Shape;29;p3" descr="A close up of a logo&#10;&#10;Description automatically generated"/>
            <p:cNvPicPr preferRelativeResize="0"/>
            <p:nvPr/>
          </p:nvPicPr>
          <p:blipFill rotWithShape="1">
            <a:blip r:embed="rId3">
              <a:alphaModFix/>
            </a:blip>
            <a:srcRect/>
            <a:stretch/>
          </p:blipFill>
          <p:spPr>
            <a:xfrm>
              <a:off x="7805619" y="4969946"/>
              <a:ext cx="640080" cy="480060"/>
            </a:xfrm>
            <a:prstGeom prst="rect">
              <a:avLst/>
            </a:prstGeom>
            <a:noFill/>
            <a:ln>
              <a:noFill/>
            </a:ln>
          </p:spPr>
        </p:pic>
      </p:grpSp>
      <p:pic>
        <p:nvPicPr>
          <p:cNvPr id="30" name="Google Shape;30;p3" descr="A cat sitting on top of each other&#10;&#10;Description automatically generated"/>
          <p:cNvPicPr preferRelativeResize="0"/>
          <p:nvPr/>
        </p:nvPicPr>
        <p:blipFill rotWithShape="1">
          <a:blip r:embed="rId4">
            <a:alphaModFix/>
          </a:blip>
          <a:srcRect t="4433" b="12801"/>
          <a:stretch/>
        </p:blipFill>
        <p:spPr>
          <a:xfrm>
            <a:off x="7165711" y="1020370"/>
            <a:ext cx="3431292" cy="1596581"/>
          </a:xfrm>
          <a:prstGeom prst="rect">
            <a:avLst/>
          </a:prstGeom>
          <a:noFill/>
          <a:ln>
            <a:noFill/>
          </a:ln>
        </p:spPr>
      </p:pic>
      <p:pic>
        <p:nvPicPr>
          <p:cNvPr id="31" name="Google Shape;31;p3" descr="A close up of a sign&#10;&#10;Description automatically generated"/>
          <p:cNvPicPr preferRelativeResize="0"/>
          <p:nvPr/>
        </p:nvPicPr>
        <p:blipFill rotWithShape="1">
          <a:blip r:embed="rId5">
            <a:alphaModFix/>
          </a:blip>
          <a:srcRect/>
          <a:stretch/>
        </p:blipFill>
        <p:spPr>
          <a:xfrm>
            <a:off x="1244891" y="1474917"/>
            <a:ext cx="4051300" cy="977900"/>
          </a:xfrm>
          <a:prstGeom prst="rect">
            <a:avLst/>
          </a:prstGeom>
          <a:noFill/>
          <a:ln>
            <a:noFill/>
          </a:ln>
        </p:spPr>
      </p:pic>
      <p:cxnSp>
        <p:nvCxnSpPr>
          <p:cNvPr id="32" name="Google Shape;32;p3"/>
          <p:cNvCxnSpPr/>
          <p:nvPr/>
        </p:nvCxnSpPr>
        <p:spPr>
          <a:xfrm>
            <a:off x="790997" y="2758253"/>
            <a:ext cx="4740812" cy="0"/>
          </a:xfrm>
          <a:prstGeom prst="straightConnector1">
            <a:avLst/>
          </a:prstGeom>
          <a:noFill/>
          <a:ln w="28575" cap="flat" cmpd="sng">
            <a:solidFill>
              <a:schemeClr val="dk2"/>
            </a:solidFill>
            <a:prstDash val="solid"/>
            <a:miter lim="800000"/>
            <a:headEnd type="none" w="sm" len="sm"/>
            <a:tailEnd type="none" w="sm" len="sm"/>
          </a:ln>
        </p:spPr>
      </p:cxnSp>
      <p:cxnSp>
        <p:nvCxnSpPr>
          <p:cNvPr id="33" name="Google Shape;33;p3"/>
          <p:cNvCxnSpPr/>
          <p:nvPr/>
        </p:nvCxnSpPr>
        <p:spPr>
          <a:xfrm>
            <a:off x="6510952" y="2758253"/>
            <a:ext cx="4740812" cy="0"/>
          </a:xfrm>
          <a:prstGeom prst="straightConnector1">
            <a:avLst/>
          </a:prstGeom>
          <a:noFill/>
          <a:ln w="28575" cap="flat" cmpd="sng">
            <a:solidFill>
              <a:schemeClr val="dk2"/>
            </a:solidFill>
            <a:prstDash val="solid"/>
            <a:miter lim="800000"/>
            <a:headEnd type="none" w="sm" len="sm"/>
            <a:tailEnd type="none" w="sm" len="sm"/>
          </a:ln>
        </p:spPr>
      </p:cxnSp>
      <p:sp>
        <p:nvSpPr>
          <p:cNvPr id="34" name="Google Shape;34;p3"/>
          <p:cNvSpPr/>
          <p:nvPr/>
        </p:nvSpPr>
        <p:spPr>
          <a:xfrm>
            <a:off x="1095652" y="3062035"/>
            <a:ext cx="4131502" cy="178888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2"/>
              </a:buClr>
              <a:buSzPts val="2000"/>
              <a:buFont typeface="Arial"/>
              <a:buNone/>
            </a:pPr>
            <a:r>
              <a:rPr lang="en-US" sz="2000" b="1" i="0" u="none" strike="noStrike" cap="none" dirty="0">
                <a:solidFill>
                  <a:schemeClr val="dk2"/>
                </a:solidFill>
                <a:latin typeface="Lato"/>
                <a:ea typeface="Lato"/>
                <a:cs typeface="Lato"/>
                <a:sym typeface="Lato"/>
              </a:rPr>
              <a:t>Education Opportunities:</a:t>
            </a:r>
            <a:endParaRPr dirty="0"/>
          </a:p>
          <a:p>
            <a:pPr marL="914400" marR="0" lvl="2" indent="0" algn="l" rtl="0">
              <a:lnSpc>
                <a:spcPct val="110000"/>
              </a:lnSpc>
              <a:spcBef>
                <a:spcPts val="1200"/>
              </a:spcBef>
              <a:spcAft>
                <a:spcPts val="0"/>
              </a:spcAft>
              <a:buClr>
                <a:schemeClr val="dk2"/>
              </a:buClr>
              <a:buSzPts val="1800"/>
              <a:buFont typeface="Arial"/>
              <a:buNone/>
            </a:pPr>
            <a:r>
              <a:rPr lang="en-US" sz="1800" b="0" i="0" u="none" strike="noStrike" cap="none" dirty="0">
                <a:solidFill>
                  <a:schemeClr val="dk2"/>
                </a:solidFill>
                <a:latin typeface="Lato"/>
                <a:ea typeface="Lato"/>
                <a:cs typeface="Lato"/>
                <a:sym typeface="Lato"/>
              </a:rPr>
              <a:t>Annual Talbot Symposium</a:t>
            </a:r>
            <a:endParaRPr dirty="0"/>
          </a:p>
          <a:p>
            <a:pPr marL="914400" marR="0" lvl="2" indent="0" algn="l" rtl="0">
              <a:lnSpc>
                <a:spcPct val="110000"/>
              </a:lnSpc>
              <a:spcBef>
                <a:spcPts val="1200"/>
              </a:spcBef>
              <a:spcAft>
                <a:spcPts val="0"/>
              </a:spcAft>
              <a:buClr>
                <a:schemeClr val="dk2"/>
              </a:buClr>
              <a:buSzPts val="1800"/>
              <a:buFont typeface="Arial"/>
              <a:buNone/>
            </a:pPr>
            <a:r>
              <a:rPr lang="en-US" sz="1800" b="0" i="0" u="none" strike="noStrike" cap="none" dirty="0">
                <a:solidFill>
                  <a:schemeClr val="dk2"/>
                </a:solidFill>
                <a:latin typeface="Lato"/>
                <a:ea typeface="Lato"/>
                <a:cs typeface="Lato"/>
                <a:sym typeface="Lato"/>
              </a:rPr>
              <a:t>VMX 2021</a:t>
            </a:r>
            <a:endParaRPr dirty="0"/>
          </a:p>
          <a:p>
            <a:pPr marL="914400" marR="0" lvl="2" indent="0" algn="l" rtl="0">
              <a:lnSpc>
                <a:spcPct val="110000"/>
              </a:lnSpc>
              <a:spcBef>
                <a:spcPts val="1200"/>
              </a:spcBef>
              <a:spcAft>
                <a:spcPts val="0"/>
              </a:spcAft>
              <a:buClr>
                <a:schemeClr val="dk2"/>
              </a:buClr>
              <a:buSzPts val="1800"/>
              <a:buFont typeface="Arial"/>
              <a:buNone/>
            </a:pPr>
            <a:r>
              <a:rPr lang="en-US" sz="1800" b="0" i="0" u="none" strike="noStrike" cap="none" dirty="0">
                <a:solidFill>
                  <a:schemeClr val="dk2"/>
                </a:solidFill>
                <a:latin typeface="Lato"/>
                <a:ea typeface="Lato"/>
                <a:cs typeface="Lato"/>
                <a:sym typeface="Lato"/>
              </a:rPr>
              <a:t>Virtual Education, TBA</a:t>
            </a:r>
            <a:endParaRPr sz="1800" b="0" i="0" u="none" strike="noStrike" cap="none" dirty="0">
              <a:solidFill>
                <a:schemeClr val="dk2"/>
              </a:solidFill>
              <a:latin typeface="Calibri"/>
              <a:ea typeface="Calibri"/>
              <a:cs typeface="Calibri"/>
              <a:sym typeface="Calibri"/>
            </a:endParaRPr>
          </a:p>
        </p:txBody>
      </p:sp>
      <p:grpSp>
        <p:nvGrpSpPr>
          <p:cNvPr id="35" name="Google Shape;35;p3"/>
          <p:cNvGrpSpPr/>
          <p:nvPr/>
        </p:nvGrpSpPr>
        <p:grpSpPr>
          <a:xfrm>
            <a:off x="1244891" y="3849375"/>
            <a:ext cx="594955" cy="594955"/>
            <a:chOff x="798174" y="4281084"/>
            <a:chExt cx="594955" cy="594955"/>
          </a:xfrm>
        </p:grpSpPr>
        <p:sp>
          <p:nvSpPr>
            <p:cNvPr id="36" name="Google Shape;36;p3"/>
            <p:cNvSpPr/>
            <p:nvPr/>
          </p:nvSpPr>
          <p:spPr>
            <a:xfrm>
              <a:off x="798174" y="4281084"/>
              <a:ext cx="594955" cy="594955"/>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Lato"/>
                <a:ea typeface="Lato"/>
                <a:cs typeface="Lato"/>
                <a:sym typeface="Lato"/>
              </a:endParaRPr>
            </a:p>
          </p:txBody>
        </p:sp>
        <p:pic>
          <p:nvPicPr>
            <p:cNvPr id="37" name="Google Shape;37;p3" descr="Classroom"/>
            <p:cNvPicPr preferRelativeResize="0"/>
            <p:nvPr/>
          </p:nvPicPr>
          <p:blipFill rotWithShape="1">
            <a:blip r:embed="rId6">
              <a:alphaModFix/>
            </a:blip>
            <a:srcRect/>
            <a:stretch/>
          </p:blipFill>
          <p:spPr>
            <a:xfrm>
              <a:off x="867051" y="4349961"/>
              <a:ext cx="457200" cy="45720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type="title">
  <p:cSld name="TITLE">
    <p:spTree>
      <p:nvGrpSpPr>
        <p:cNvPr id="1" name="Shape 40"/>
        <p:cNvGrpSpPr/>
        <p:nvPr/>
      </p:nvGrpSpPr>
      <p:grpSpPr>
        <a:xfrm>
          <a:off x="0" y="0"/>
          <a:ext cx="0" cy="0"/>
          <a:chOff x="0" y="0"/>
          <a:chExt cx="0" cy="0"/>
        </a:xfrm>
      </p:grpSpPr>
      <p:sp>
        <p:nvSpPr>
          <p:cNvPr id="41" name="Google Shape;41;p5"/>
          <p:cNvSpPr txBox="1">
            <a:spLocks noGrp="1"/>
          </p:cNvSpPr>
          <p:nvPr>
            <p:ph type="ctrTitle"/>
          </p:nvPr>
        </p:nvSpPr>
        <p:spPr>
          <a:xfrm>
            <a:off x="3361038" y="1097799"/>
            <a:ext cx="8330513"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Lato"/>
              <a:buNone/>
              <a:defRPr sz="4800">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subTitle" idx="1"/>
          </p:nvPr>
        </p:nvSpPr>
        <p:spPr>
          <a:xfrm>
            <a:off x="3361038" y="3577474"/>
            <a:ext cx="8330513"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600"/>
              </a:spcBef>
              <a:spcAft>
                <a:spcPts val="0"/>
              </a:spcAft>
              <a:buClr>
                <a:schemeClr val="dk1"/>
              </a:buClr>
              <a:buSzPts val="2400"/>
              <a:buNone/>
              <a:defRPr sz="2400">
                <a:latin typeface="Lato"/>
                <a:ea typeface="Lato"/>
                <a:cs typeface="Lato"/>
                <a:sym typeface="Lato"/>
              </a:defRPr>
            </a:lvl1pPr>
            <a:lvl2pPr lvl="1" algn="ctr">
              <a:lnSpc>
                <a:spcPct val="110000"/>
              </a:lnSpc>
              <a:spcBef>
                <a:spcPts val="600"/>
              </a:spcBef>
              <a:spcAft>
                <a:spcPts val="0"/>
              </a:spcAft>
              <a:buClr>
                <a:schemeClr val="dk1"/>
              </a:buClr>
              <a:buSzPts val="2000"/>
              <a:buNone/>
              <a:defRPr sz="2000"/>
            </a:lvl2pPr>
            <a:lvl3pPr lvl="2" algn="ctr">
              <a:lnSpc>
                <a:spcPct val="110000"/>
              </a:lnSpc>
              <a:spcBef>
                <a:spcPts val="600"/>
              </a:spcBef>
              <a:spcAft>
                <a:spcPts val="0"/>
              </a:spcAft>
              <a:buClr>
                <a:schemeClr val="dk1"/>
              </a:buClr>
              <a:buSzPts val="1800"/>
              <a:buNone/>
              <a:defRPr sz="1800"/>
            </a:lvl3pPr>
            <a:lvl4pPr lvl="3" algn="ctr">
              <a:lnSpc>
                <a:spcPct val="110000"/>
              </a:lnSpc>
              <a:spcBef>
                <a:spcPts val="600"/>
              </a:spcBef>
              <a:spcAft>
                <a:spcPts val="0"/>
              </a:spcAft>
              <a:buClr>
                <a:schemeClr val="dk1"/>
              </a:buClr>
              <a:buSzPts val="1600"/>
              <a:buNone/>
              <a:defRPr sz="1600"/>
            </a:lvl4pPr>
            <a:lvl5pPr lvl="4" algn="ctr">
              <a:lnSpc>
                <a:spcPct val="11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5"/>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i="0" u="none" strike="noStrike" cap="none">
                <a:solidFill>
                  <a:srgbClr val="888888"/>
                </a:solidFill>
                <a:latin typeface="Lato"/>
                <a:ea typeface="Lato"/>
                <a:cs typeface="Lato"/>
                <a:sym typeface="Lato"/>
              </a:defRPr>
            </a:lvl1pPr>
            <a:lvl2pPr marL="0" lvl="1" indent="0" algn="r">
              <a:spcBef>
                <a:spcPts val="0"/>
              </a:spcBef>
              <a:buNone/>
              <a:defRPr sz="1100" b="0" i="0" u="none" strike="noStrike" cap="none">
                <a:solidFill>
                  <a:srgbClr val="888888"/>
                </a:solidFill>
                <a:latin typeface="Lato"/>
                <a:ea typeface="Lato"/>
                <a:cs typeface="Lato"/>
                <a:sym typeface="Lato"/>
              </a:defRPr>
            </a:lvl2pPr>
            <a:lvl3pPr marL="0" lvl="2" indent="0" algn="r">
              <a:spcBef>
                <a:spcPts val="0"/>
              </a:spcBef>
              <a:buNone/>
              <a:defRPr sz="1100" b="0" i="0" u="none" strike="noStrike" cap="none">
                <a:solidFill>
                  <a:srgbClr val="888888"/>
                </a:solidFill>
                <a:latin typeface="Lato"/>
                <a:ea typeface="Lato"/>
                <a:cs typeface="Lato"/>
                <a:sym typeface="Lato"/>
              </a:defRPr>
            </a:lvl3pPr>
            <a:lvl4pPr marL="0" lvl="3" indent="0" algn="r">
              <a:spcBef>
                <a:spcPts val="0"/>
              </a:spcBef>
              <a:buNone/>
              <a:defRPr sz="1100" b="0" i="0" u="none" strike="noStrike" cap="none">
                <a:solidFill>
                  <a:srgbClr val="888888"/>
                </a:solidFill>
                <a:latin typeface="Lato"/>
                <a:ea typeface="Lato"/>
                <a:cs typeface="Lato"/>
                <a:sym typeface="Lato"/>
              </a:defRPr>
            </a:lvl4pPr>
            <a:lvl5pPr marL="0" lvl="4" indent="0" algn="r">
              <a:spcBef>
                <a:spcPts val="0"/>
              </a:spcBef>
              <a:buNone/>
              <a:defRPr sz="1100" b="0" i="0" u="none" strike="noStrike" cap="none">
                <a:solidFill>
                  <a:srgbClr val="888888"/>
                </a:solidFill>
                <a:latin typeface="Lato"/>
                <a:ea typeface="Lato"/>
                <a:cs typeface="Lato"/>
                <a:sym typeface="Lato"/>
              </a:defRPr>
            </a:lvl5pPr>
            <a:lvl6pPr marL="0" lvl="5" indent="0" algn="r">
              <a:spcBef>
                <a:spcPts val="0"/>
              </a:spcBef>
              <a:buNone/>
              <a:defRPr sz="1100" b="0" i="0" u="none" strike="noStrike" cap="none">
                <a:solidFill>
                  <a:srgbClr val="888888"/>
                </a:solidFill>
                <a:latin typeface="Lato"/>
                <a:ea typeface="Lato"/>
                <a:cs typeface="Lato"/>
                <a:sym typeface="Lato"/>
              </a:defRPr>
            </a:lvl6pPr>
            <a:lvl7pPr marL="0" lvl="6" indent="0" algn="r">
              <a:spcBef>
                <a:spcPts val="0"/>
              </a:spcBef>
              <a:buNone/>
              <a:defRPr sz="1100" b="0" i="0" u="none" strike="noStrike" cap="none">
                <a:solidFill>
                  <a:srgbClr val="888888"/>
                </a:solidFill>
                <a:latin typeface="Lato"/>
                <a:ea typeface="Lato"/>
                <a:cs typeface="Lato"/>
                <a:sym typeface="Lato"/>
              </a:defRPr>
            </a:lvl7pPr>
            <a:lvl8pPr marL="0" lvl="7" indent="0" algn="r">
              <a:spcBef>
                <a:spcPts val="0"/>
              </a:spcBef>
              <a:buNone/>
              <a:defRPr sz="1100" b="0" i="0" u="none" strike="noStrike" cap="none">
                <a:solidFill>
                  <a:srgbClr val="888888"/>
                </a:solidFill>
                <a:latin typeface="Lato"/>
                <a:ea typeface="Lato"/>
                <a:cs typeface="Lato"/>
                <a:sym typeface="Lato"/>
              </a:defRPr>
            </a:lvl8pPr>
            <a:lvl9pPr marL="0" lvl="8" indent="0" algn="r">
              <a:spcBef>
                <a:spcPts val="0"/>
              </a:spcBef>
              <a:buNone/>
              <a:defRPr sz="11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dirty="0"/>
          </a:p>
        </p:txBody>
      </p:sp>
      <p:pic>
        <p:nvPicPr>
          <p:cNvPr id="44" name="Google Shape;44;p5" descr="Association for Veterinary Informatics Logo"/>
          <p:cNvPicPr preferRelativeResize="0"/>
          <p:nvPr/>
        </p:nvPicPr>
        <p:blipFill rotWithShape="1">
          <a:blip r:embed="rId2">
            <a:alphaModFix/>
          </a:blip>
          <a:srcRect/>
          <a:stretch/>
        </p:blipFill>
        <p:spPr>
          <a:xfrm>
            <a:off x="166818" y="1831890"/>
            <a:ext cx="3011960" cy="30119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5"/>
        <p:cNvGrpSpPr/>
        <p:nvPr/>
      </p:nvGrpSpPr>
      <p:grpSpPr>
        <a:xfrm>
          <a:off x="0" y="0"/>
          <a:ext cx="0" cy="0"/>
          <a:chOff x="0" y="0"/>
          <a:chExt cx="0" cy="0"/>
        </a:xfrm>
      </p:grpSpPr>
      <p:sp>
        <p:nvSpPr>
          <p:cNvPr id="46" name="Google Shape;4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Lato"/>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600"/>
              </a:spcBef>
              <a:spcAft>
                <a:spcPts val="0"/>
              </a:spcAft>
              <a:buClr>
                <a:schemeClr val="dk1"/>
              </a:buClr>
              <a:buSzPts val="2400"/>
              <a:buNone/>
              <a:defRPr sz="2400"/>
            </a:lvl1pPr>
            <a:lvl2pPr lvl="1" algn="ctr">
              <a:lnSpc>
                <a:spcPct val="110000"/>
              </a:lnSpc>
              <a:spcBef>
                <a:spcPts val="600"/>
              </a:spcBef>
              <a:spcAft>
                <a:spcPts val="0"/>
              </a:spcAft>
              <a:buClr>
                <a:schemeClr val="dk1"/>
              </a:buClr>
              <a:buSzPts val="2000"/>
              <a:buNone/>
              <a:defRPr sz="2000"/>
            </a:lvl2pPr>
            <a:lvl3pPr lvl="2" algn="ctr">
              <a:lnSpc>
                <a:spcPct val="110000"/>
              </a:lnSpc>
              <a:spcBef>
                <a:spcPts val="600"/>
              </a:spcBef>
              <a:spcAft>
                <a:spcPts val="0"/>
              </a:spcAft>
              <a:buClr>
                <a:schemeClr val="dk1"/>
              </a:buClr>
              <a:buSzPts val="1800"/>
              <a:buNone/>
              <a:defRPr sz="1800"/>
            </a:lvl3pPr>
            <a:lvl4pPr lvl="3" algn="ctr">
              <a:lnSpc>
                <a:spcPct val="110000"/>
              </a:lnSpc>
              <a:spcBef>
                <a:spcPts val="600"/>
              </a:spcBef>
              <a:spcAft>
                <a:spcPts val="0"/>
              </a:spcAft>
              <a:buClr>
                <a:schemeClr val="dk1"/>
              </a:buClr>
              <a:buSzPts val="1600"/>
              <a:buNone/>
              <a:defRPr sz="1600"/>
            </a:lvl4pPr>
            <a:lvl5pPr lvl="4" algn="ctr">
              <a:lnSpc>
                <a:spcPct val="11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8" name="Google Shape;48;p6"/>
          <p:cNvSpPr txBox="1">
            <a:spLocks noGrp="1"/>
          </p:cNvSpPr>
          <p:nvPr>
            <p:ph type="sldNum" idx="12"/>
          </p:nvPr>
        </p:nvSpPr>
        <p:spPr>
          <a:xfrm>
            <a:off x="10913206" y="6343993"/>
            <a:ext cx="779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49" name="Google Shape;49;p6" descr="A picture containing drawing&#10;&#10;Description automatically generated"/>
          <p:cNvPicPr preferRelativeResize="0"/>
          <p:nvPr/>
        </p:nvPicPr>
        <p:blipFill rotWithShape="1">
          <a:blip r:embed="rId2">
            <a:alphaModFix/>
          </a:blip>
          <a:srcRect/>
          <a:stretch/>
        </p:blipFill>
        <p:spPr>
          <a:xfrm>
            <a:off x="225113" y="6183195"/>
            <a:ext cx="779440" cy="5426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0"/>
        <p:cNvGrpSpPr/>
        <p:nvPr/>
      </p:nvGrpSpPr>
      <p:grpSpPr>
        <a:xfrm>
          <a:off x="0" y="0"/>
          <a:ext cx="0" cy="0"/>
          <a:chOff x="0" y="0"/>
          <a:chExt cx="0" cy="0"/>
        </a:xfrm>
      </p:grpSpPr>
      <p:sp>
        <p:nvSpPr>
          <p:cNvPr id="51" name="Google Shape;51;p7"/>
          <p:cNvSpPr txBox="1">
            <a:spLocks noGrp="1"/>
          </p:cNvSpPr>
          <p:nvPr>
            <p:ph type="body" idx="1"/>
          </p:nvPr>
        </p:nvSpPr>
        <p:spPr>
          <a:xfrm>
            <a:off x="525293" y="1825625"/>
            <a:ext cx="1116735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600"/>
              </a:spcBef>
              <a:spcAft>
                <a:spcPts val="0"/>
              </a:spcAft>
              <a:buClr>
                <a:schemeClr val="dk1"/>
              </a:buClr>
              <a:buSzPts val="1800"/>
              <a:buChar char="•"/>
              <a:defRPr/>
            </a:lvl1pPr>
            <a:lvl2pPr marL="914400" lvl="1" indent="-342900" algn="l">
              <a:lnSpc>
                <a:spcPct val="110000"/>
              </a:lnSpc>
              <a:spcBef>
                <a:spcPts val="600"/>
              </a:spcBef>
              <a:spcAft>
                <a:spcPts val="0"/>
              </a:spcAft>
              <a:buClr>
                <a:schemeClr val="dk1"/>
              </a:buClr>
              <a:buSzPts val="1800"/>
              <a:buChar char="•"/>
              <a:defRPr/>
            </a:lvl2pPr>
            <a:lvl3pPr marL="1371600" lvl="2" indent="-342900" algn="l">
              <a:lnSpc>
                <a:spcPct val="110000"/>
              </a:lnSpc>
              <a:spcBef>
                <a:spcPts val="600"/>
              </a:spcBef>
              <a:spcAft>
                <a:spcPts val="0"/>
              </a:spcAft>
              <a:buClr>
                <a:schemeClr val="dk1"/>
              </a:buClr>
              <a:buSzPts val="1800"/>
              <a:buChar char="•"/>
              <a:defRPr/>
            </a:lvl3pPr>
            <a:lvl4pPr marL="1828800" lvl="3" indent="-342900" algn="l">
              <a:lnSpc>
                <a:spcPct val="110000"/>
              </a:lnSpc>
              <a:spcBef>
                <a:spcPts val="600"/>
              </a:spcBef>
              <a:spcAft>
                <a:spcPts val="0"/>
              </a:spcAft>
              <a:buClr>
                <a:schemeClr val="dk1"/>
              </a:buClr>
              <a:buSzPts val="1800"/>
              <a:buChar char="•"/>
              <a:defRPr/>
            </a:lvl4pPr>
            <a:lvl5pPr marL="2286000" lvl="4" indent="-342900" algn="l">
              <a:lnSpc>
                <a:spcPct val="11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53" name="Google Shape;53;p7"/>
          <p:cNvSpPr txBox="1">
            <a:spLocks noGrp="1"/>
          </p:cNvSpPr>
          <p:nvPr>
            <p:ph type="title"/>
          </p:nvPr>
        </p:nvSpPr>
        <p:spPr>
          <a:xfrm>
            <a:off x="525293" y="333032"/>
            <a:ext cx="1116735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 name="Google Shape;54;p7" descr="A picture containing drawing&#10;&#10;Description automatically generated"/>
          <p:cNvPicPr preferRelativeResize="0"/>
          <p:nvPr/>
        </p:nvPicPr>
        <p:blipFill rotWithShape="1">
          <a:blip r:embed="rId2">
            <a:alphaModFix/>
          </a:blip>
          <a:srcRect/>
          <a:stretch/>
        </p:blipFill>
        <p:spPr>
          <a:xfrm>
            <a:off x="225113" y="6183195"/>
            <a:ext cx="779440" cy="5426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1850" y="1476273"/>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La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831850" y="4355998"/>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600"/>
              </a:spcBef>
              <a:spcAft>
                <a:spcPts val="0"/>
              </a:spcAft>
              <a:buClr>
                <a:srgbClr val="888888"/>
              </a:buClr>
              <a:buSzPts val="2400"/>
              <a:buNone/>
              <a:defRPr sz="2400">
                <a:solidFill>
                  <a:srgbClr val="888888"/>
                </a:solidFill>
              </a:defRPr>
            </a:lvl1pPr>
            <a:lvl2pPr marL="914400" lvl="1" indent="-228600" algn="l">
              <a:lnSpc>
                <a:spcPct val="110000"/>
              </a:lnSpc>
              <a:spcBef>
                <a:spcPts val="600"/>
              </a:spcBef>
              <a:spcAft>
                <a:spcPts val="0"/>
              </a:spcAft>
              <a:buClr>
                <a:srgbClr val="888888"/>
              </a:buClr>
              <a:buSzPts val="2000"/>
              <a:buNone/>
              <a:defRPr sz="2000">
                <a:solidFill>
                  <a:srgbClr val="888888"/>
                </a:solidFill>
              </a:defRPr>
            </a:lvl2pPr>
            <a:lvl3pPr marL="1371600" lvl="2" indent="-228600" algn="l">
              <a:lnSpc>
                <a:spcPct val="110000"/>
              </a:lnSpc>
              <a:spcBef>
                <a:spcPts val="600"/>
              </a:spcBef>
              <a:spcAft>
                <a:spcPts val="0"/>
              </a:spcAft>
              <a:buClr>
                <a:srgbClr val="888888"/>
              </a:buClr>
              <a:buSzPts val="1800"/>
              <a:buNone/>
              <a:defRPr sz="1800">
                <a:solidFill>
                  <a:srgbClr val="888888"/>
                </a:solidFill>
              </a:defRPr>
            </a:lvl3pPr>
            <a:lvl4pPr marL="1828800" lvl="3" indent="-228600" algn="l">
              <a:lnSpc>
                <a:spcPct val="110000"/>
              </a:lnSpc>
              <a:spcBef>
                <a:spcPts val="600"/>
              </a:spcBef>
              <a:spcAft>
                <a:spcPts val="0"/>
              </a:spcAft>
              <a:buClr>
                <a:srgbClr val="888888"/>
              </a:buClr>
              <a:buSzPts val="1600"/>
              <a:buNone/>
              <a:defRPr sz="1600">
                <a:solidFill>
                  <a:srgbClr val="888888"/>
                </a:solidFill>
              </a:defRPr>
            </a:lvl4pPr>
            <a:lvl5pPr marL="2286000" lvl="4" indent="-228600" algn="l">
              <a:lnSpc>
                <a:spcPct val="11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8"/>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59" name="Google Shape;59;p8" descr="A picture containing drawing&#10;&#10;Description automatically generated"/>
          <p:cNvPicPr preferRelativeResize="0"/>
          <p:nvPr/>
        </p:nvPicPr>
        <p:blipFill rotWithShape="1">
          <a:blip r:embed="rId2">
            <a:alphaModFix/>
          </a:blip>
          <a:srcRect/>
          <a:stretch/>
        </p:blipFill>
        <p:spPr>
          <a:xfrm>
            <a:off x="225113" y="6183195"/>
            <a:ext cx="779440" cy="5426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4"/>
        <p:cNvGrpSpPr/>
        <p:nvPr/>
      </p:nvGrpSpPr>
      <p:grpSpPr>
        <a:xfrm>
          <a:off x="0" y="0"/>
          <a:ext cx="0" cy="0"/>
          <a:chOff x="0" y="0"/>
          <a:chExt cx="0" cy="0"/>
        </a:xfrm>
      </p:grpSpPr>
      <p:sp>
        <p:nvSpPr>
          <p:cNvPr id="75" name="Google Shape;75;p11"/>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76" name="Google Shape;76;p11"/>
          <p:cNvSpPr txBox="1">
            <a:spLocks noGrp="1"/>
          </p:cNvSpPr>
          <p:nvPr>
            <p:ph type="title"/>
          </p:nvPr>
        </p:nvSpPr>
        <p:spPr>
          <a:xfrm>
            <a:off x="525293" y="333032"/>
            <a:ext cx="1116735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7" name="Google Shape;77;p11" descr="A picture containing drawing&#10;&#10;Description automatically generated"/>
          <p:cNvPicPr preferRelativeResize="0"/>
          <p:nvPr/>
        </p:nvPicPr>
        <p:blipFill rotWithShape="1">
          <a:blip r:embed="rId2">
            <a:alphaModFix/>
          </a:blip>
          <a:srcRect/>
          <a:stretch/>
        </p:blipFill>
        <p:spPr>
          <a:xfrm>
            <a:off x="225113" y="6183195"/>
            <a:ext cx="779440" cy="54264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525294" y="729574"/>
            <a:ext cx="4246732" cy="13278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00"/>
              <a:buFont typeface="Lato"/>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5183188" y="1215957"/>
            <a:ext cx="6509458" cy="4645094"/>
          </a:xfrm>
          <a:prstGeom prst="rect">
            <a:avLst/>
          </a:prstGeom>
          <a:noFill/>
          <a:ln>
            <a:noFill/>
          </a:ln>
        </p:spPr>
        <p:txBody>
          <a:bodyPr spcFirstLastPara="1" wrap="square" lIns="91425" tIns="45700" rIns="91425" bIns="45700" anchor="t" anchorCtr="0">
            <a:normAutofit/>
          </a:bodyPr>
          <a:lstStyle>
            <a:lvl1pPr marL="457200" lvl="0" indent="-406400" algn="l">
              <a:lnSpc>
                <a:spcPct val="110000"/>
              </a:lnSpc>
              <a:spcBef>
                <a:spcPts val="600"/>
              </a:spcBef>
              <a:spcAft>
                <a:spcPts val="0"/>
              </a:spcAft>
              <a:buClr>
                <a:schemeClr val="dk1"/>
              </a:buClr>
              <a:buSzPts val="2800"/>
              <a:buChar char="•"/>
              <a:defRPr sz="2800"/>
            </a:lvl1pPr>
            <a:lvl2pPr marL="914400" lvl="1" indent="-381000" algn="l">
              <a:lnSpc>
                <a:spcPct val="110000"/>
              </a:lnSpc>
              <a:spcBef>
                <a:spcPts val="600"/>
              </a:spcBef>
              <a:spcAft>
                <a:spcPts val="0"/>
              </a:spcAft>
              <a:buClr>
                <a:schemeClr val="dk1"/>
              </a:buClr>
              <a:buSzPts val="2400"/>
              <a:buChar char="•"/>
              <a:defRPr sz="2400"/>
            </a:lvl2pPr>
            <a:lvl3pPr marL="1371600" lvl="2" indent="-355600" algn="l">
              <a:lnSpc>
                <a:spcPct val="110000"/>
              </a:lnSpc>
              <a:spcBef>
                <a:spcPts val="600"/>
              </a:spcBef>
              <a:spcAft>
                <a:spcPts val="0"/>
              </a:spcAft>
              <a:buClr>
                <a:schemeClr val="dk1"/>
              </a:buClr>
              <a:buSzPts val="2000"/>
              <a:buChar char="•"/>
              <a:defRPr sz="2000"/>
            </a:lvl3pPr>
            <a:lvl4pPr marL="1828800" lvl="3" indent="-342900" algn="l">
              <a:lnSpc>
                <a:spcPct val="110000"/>
              </a:lnSpc>
              <a:spcBef>
                <a:spcPts val="600"/>
              </a:spcBef>
              <a:spcAft>
                <a:spcPts val="0"/>
              </a:spcAft>
              <a:buClr>
                <a:schemeClr val="dk1"/>
              </a:buClr>
              <a:buSzPts val="1800"/>
              <a:buChar char="•"/>
              <a:defRPr sz="1800"/>
            </a:lvl4pPr>
            <a:lvl5pPr marL="2286000" lvl="4" indent="-342900" algn="l">
              <a:lnSpc>
                <a:spcPct val="110000"/>
              </a:lnSpc>
              <a:spcBef>
                <a:spcPts val="600"/>
              </a:spcBef>
              <a:spcAft>
                <a:spcPts val="0"/>
              </a:spcAft>
              <a:buClr>
                <a:schemeClr val="dk1"/>
              </a:buClr>
              <a:buSzPts val="1800"/>
              <a:buChar char="•"/>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12"/>
          <p:cNvSpPr txBox="1">
            <a:spLocks noGrp="1"/>
          </p:cNvSpPr>
          <p:nvPr>
            <p:ph type="body" idx="2"/>
          </p:nvPr>
        </p:nvSpPr>
        <p:spPr>
          <a:xfrm>
            <a:off x="525294" y="2057400"/>
            <a:ext cx="4246732"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600"/>
              </a:spcBef>
              <a:spcAft>
                <a:spcPts val="0"/>
              </a:spcAft>
              <a:buClr>
                <a:schemeClr val="dk1"/>
              </a:buClr>
              <a:buSzPts val="1800"/>
              <a:buNone/>
              <a:defRPr sz="1800"/>
            </a:lvl1pPr>
            <a:lvl2pPr marL="914400" lvl="1" indent="-228600" algn="l">
              <a:lnSpc>
                <a:spcPct val="110000"/>
              </a:lnSpc>
              <a:spcBef>
                <a:spcPts val="600"/>
              </a:spcBef>
              <a:spcAft>
                <a:spcPts val="0"/>
              </a:spcAft>
              <a:buClr>
                <a:schemeClr val="dk1"/>
              </a:buClr>
              <a:buSzPts val="1400"/>
              <a:buNone/>
              <a:defRPr sz="1400"/>
            </a:lvl2pPr>
            <a:lvl3pPr marL="1371600" lvl="2" indent="-228600" algn="l">
              <a:lnSpc>
                <a:spcPct val="110000"/>
              </a:lnSpc>
              <a:spcBef>
                <a:spcPts val="600"/>
              </a:spcBef>
              <a:spcAft>
                <a:spcPts val="0"/>
              </a:spcAft>
              <a:buClr>
                <a:schemeClr val="dk1"/>
              </a:buClr>
              <a:buSzPts val="1200"/>
              <a:buNone/>
              <a:defRPr sz="1200"/>
            </a:lvl3pPr>
            <a:lvl4pPr marL="1828800" lvl="3" indent="-228600" algn="l">
              <a:lnSpc>
                <a:spcPct val="110000"/>
              </a:lnSpc>
              <a:spcBef>
                <a:spcPts val="600"/>
              </a:spcBef>
              <a:spcAft>
                <a:spcPts val="0"/>
              </a:spcAft>
              <a:buClr>
                <a:schemeClr val="dk1"/>
              </a:buClr>
              <a:buSzPts val="1000"/>
              <a:buNone/>
              <a:defRPr sz="1000"/>
            </a:lvl4pPr>
            <a:lvl5pPr marL="2286000" lvl="4" indent="-228600" algn="l">
              <a:lnSpc>
                <a:spcPct val="11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2"/>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83" name="Google Shape;83;p12" descr="A picture containing drawing&#10;&#10;Description automatically generated"/>
          <p:cNvPicPr preferRelativeResize="0"/>
          <p:nvPr/>
        </p:nvPicPr>
        <p:blipFill rotWithShape="1">
          <a:blip r:embed="rId2">
            <a:alphaModFix/>
          </a:blip>
          <a:srcRect/>
          <a:stretch/>
        </p:blipFill>
        <p:spPr>
          <a:xfrm>
            <a:off x="225113" y="6183195"/>
            <a:ext cx="779440" cy="5426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525292" y="729574"/>
            <a:ext cx="4246733" cy="13278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00"/>
              <a:buFont typeface="Lato"/>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a:spLocks noGrp="1"/>
          </p:cNvSpPr>
          <p:nvPr>
            <p:ph type="pic" idx="2"/>
          </p:nvPr>
        </p:nvSpPr>
        <p:spPr>
          <a:xfrm>
            <a:off x="5183188" y="741604"/>
            <a:ext cx="6483520" cy="5119446"/>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600"/>
              </a:spcBef>
              <a:spcAft>
                <a:spcPts val="0"/>
              </a:spcAft>
              <a:buClr>
                <a:schemeClr val="dk1"/>
              </a:buClr>
              <a:buSzPts val="2400"/>
              <a:buFont typeface="Arial"/>
              <a:buNone/>
              <a:defRPr sz="2400" b="0" i="0" u="none" strike="noStrike" cap="none">
                <a:solidFill>
                  <a:schemeClr val="dk1"/>
                </a:solidFill>
                <a:latin typeface="Lato"/>
                <a:ea typeface="Lato"/>
                <a:cs typeface="Lato"/>
                <a:sym typeface="Lato"/>
              </a:defRPr>
            </a:lvl1pPr>
            <a:lvl2pPr marR="0" lvl="1" algn="l" rtl="0">
              <a:lnSpc>
                <a:spcPct val="110000"/>
              </a:lnSpc>
              <a:spcBef>
                <a:spcPts val="60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10000"/>
              </a:lnSpc>
              <a:spcBef>
                <a:spcPts val="600"/>
              </a:spcBef>
              <a:spcAft>
                <a:spcPts val="0"/>
              </a:spcAft>
              <a:buClr>
                <a:schemeClr val="dk1"/>
              </a:buClr>
              <a:buSzPts val="2400"/>
              <a:buFont typeface="Arial"/>
              <a:buNone/>
              <a:defRPr sz="2400" b="0" i="0" u="none" strike="noStrike" cap="none">
                <a:solidFill>
                  <a:schemeClr val="dk1"/>
                </a:solidFill>
                <a:latin typeface="Lato"/>
                <a:ea typeface="Lato"/>
                <a:cs typeface="Lato"/>
                <a:sym typeface="Lato"/>
              </a:defRPr>
            </a:lvl3pPr>
            <a:lvl4pPr marR="0" lvl="3" algn="l" rtl="0">
              <a:lnSpc>
                <a:spcPct val="110000"/>
              </a:lnSpc>
              <a:spcBef>
                <a:spcPts val="6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4pPr>
            <a:lvl5pPr marR="0" lvl="4" algn="l" rtl="0">
              <a:lnSpc>
                <a:spcPct val="110000"/>
              </a:lnSpc>
              <a:spcBef>
                <a:spcPts val="600"/>
              </a:spcBef>
              <a:spcAft>
                <a:spcPts val="0"/>
              </a:spcAft>
              <a:buClr>
                <a:schemeClr val="dk1"/>
              </a:buClr>
              <a:buSzPts val="2000"/>
              <a:buFont typeface="Arial"/>
              <a:buNone/>
              <a:defRPr sz="2000" b="0" i="0" u="none" strike="noStrike" cap="none">
                <a:solidFill>
                  <a:schemeClr val="dk1"/>
                </a:solidFill>
                <a:latin typeface="Lato"/>
                <a:ea typeface="Lato"/>
                <a:cs typeface="Lato"/>
                <a:sym typeface="Lato"/>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7" name="Google Shape;87;p13"/>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88" name="Google Shape;88;p13" descr="A picture containing drawing&#10;&#10;Description automatically generated"/>
          <p:cNvPicPr preferRelativeResize="0"/>
          <p:nvPr/>
        </p:nvPicPr>
        <p:blipFill rotWithShape="1">
          <a:blip r:embed="rId2">
            <a:alphaModFix/>
          </a:blip>
          <a:srcRect/>
          <a:stretch/>
        </p:blipFill>
        <p:spPr>
          <a:xfrm>
            <a:off x="225113" y="6183195"/>
            <a:ext cx="779440" cy="542648"/>
          </a:xfrm>
          <a:prstGeom prst="rect">
            <a:avLst/>
          </a:prstGeom>
          <a:noFill/>
          <a:ln>
            <a:noFill/>
          </a:ln>
        </p:spPr>
      </p:pic>
      <p:sp>
        <p:nvSpPr>
          <p:cNvPr id="89" name="Google Shape;89;p13"/>
          <p:cNvSpPr txBox="1">
            <a:spLocks noGrp="1"/>
          </p:cNvSpPr>
          <p:nvPr>
            <p:ph type="body" idx="1"/>
          </p:nvPr>
        </p:nvSpPr>
        <p:spPr>
          <a:xfrm>
            <a:off x="525292" y="2057400"/>
            <a:ext cx="424673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600"/>
              </a:spcBef>
              <a:spcAft>
                <a:spcPts val="0"/>
              </a:spcAft>
              <a:buClr>
                <a:schemeClr val="dk1"/>
              </a:buClr>
              <a:buSzPts val="1800"/>
              <a:buNone/>
              <a:defRPr sz="1800"/>
            </a:lvl1pPr>
            <a:lvl2pPr marL="914400" lvl="1" indent="-228600" algn="l">
              <a:lnSpc>
                <a:spcPct val="110000"/>
              </a:lnSpc>
              <a:spcBef>
                <a:spcPts val="600"/>
              </a:spcBef>
              <a:spcAft>
                <a:spcPts val="0"/>
              </a:spcAft>
              <a:buClr>
                <a:schemeClr val="dk1"/>
              </a:buClr>
              <a:buSzPts val="1400"/>
              <a:buNone/>
              <a:defRPr sz="1400"/>
            </a:lvl2pPr>
            <a:lvl3pPr marL="1371600" lvl="2" indent="-228600" algn="l">
              <a:lnSpc>
                <a:spcPct val="110000"/>
              </a:lnSpc>
              <a:spcBef>
                <a:spcPts val="600"/>
              </a:spcBef>
              <a:spcAft>
                <a:spcPts val="0"/>
              </a:spcAft>
              <a:buClr>
                <a:schemeClr val="dk1"/>
              </a:buClr>
              <a:buSzPts val="1200"/>
              <a:buNone/>
              <a:defRPr sz="1200"/>
            </a:lvl3pPr>
            <a:lvl4pPr marL="1828800" lvl="3" indent="-228600" algn="l">
              <a:lnSpc>
                <a:spcPct val="110000"/>
              </a:lnSpc>
              <a:spcBef>
                <a:spcPts val="600"/>
              </a:spcBef>
              <a:spcAft>
                <a:spcPts val="0"/>
              </a:spcAft>
              <a:buClr>
                <a:schemeClr val="dk1"/>
              </a:buClr>
              <a:buSzPts val="1000"/>
              <a:buNone/>
              <a:defRPr sz="1000"/>
            </a:lvl4pPr>
            <a:lvl5pPr marL="2286000" lvl="4" indent="-228600" algn="l">
              <a:lnSpc>
                <a:spcPct val="11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25293" y="333032"/>
            <a:ext cx="11167353"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Lato"/>
              <a:buNone/>
              <a:defRPr sz="32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25293" y="1825625"/>
            <a:ext cx="11167353"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10000"/>
              </a:lnSpc>
              <a:spcBef>
                <a:spcPts val="6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110000"/>
              </a:lnSpc>
              <a:spcBef>
                <a:spcPts val="6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110000"/>
              </a:lnSpc>
              <a:spcBef>
                <a:spcPts val="60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30200" algn="l" rtl="0">
              <a:lnSpc>
                <a:spcPct val="110000"/>
              </a:lnSpc>
              <a:spcBef>
                <a:spcPts val="60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888888"/>
                </a:solidFill>
                <a:latin typeface="Lato"/>
                <a:ea typeface="Lato"/>
                <a:cs typeface="Lato"/>
                <a:sym typeface="Lato"/>
              </a:defRPr>
            </a:lvl1pPr>
            <a:lvl2pPr marL="0" marR="0" lvl="1" indent="0" algn="r" rtl="0">
              <a:spcBef>
                <a:spcPts val="0"/>
              </a:spcBef>
              <a:buNone/>
              <a:defRPr sz="1100" b="0" i="0" u="none" strike="noStrike" cap="none">
                <a:solidFill>
                  <a:srgbClr val="888888"/>
                </a:solidFill>
                <a:latin typeface="Lato"/>
                <a:ea typeface="Lato"/>
                <a:cs typeface="Lato"/>
                <a:sym typeface="Lato"/>
              </a:defRPr>
            </a:lvl2pPr>
            <a:lvl3pPr marL="0" marR="0" lvl="2" indent="0" algn="r" rtl="0">
              <a:spcBef>
                <a:spcPts val="0"/>
              </a:spcBef>
              <a:buNone/>
              <a:defRPr sz="1100" b="0" i="0" u="none" strike="noStrike" cap="none">
                <a:solidFill>
                  <a:srgbClr val="888888"/>
                </a:solidFill>
                <a:latin typeface="Lato"/>
                <a:ea typeface="Lato"/>
                <a:cs typeface="Lato"/>
                <a:sym typeface="Lato"/>
              </a:defRPr>
            </a:lvl3pPr>
            <a:lvl4pPr marL="0" marR="0" lvl="3" indent="0" algn="r" rtl="0">
              <a:spcBef>
                <a:spcPts val="0"/>
              </a:spcBef>
              <a:buNone/>
              <a:defRPr sz="1100" b="0" i="0" u="none" strike="noStrike" cap="none">
                <a:solidFill>
                  <a:srgbClr val="888888"/>
                </a:solidFill>
                <a:latin typeface="Lato"/>
                <a:ea typeface="Lato"/>
                <a:cs typeface="Lato"/>
                <a:sym typeface="Lato"/>
              </a:defRPr>
            </a:lvl4pPr>
            <a:lvl5pPr marL="0" marR="0" lvl="4" indent="0" algn="r" rtl="0">
              <a:spcBef>
                <a:spcPts val="0"/>
              </a:spcBef>
              <a:buNone/>
              <a:defRPr sz="1100" b="0" i="0" u="none" strike="noStrike" cap="none">
                <a:solidFill>
                  <a:srgbClr val="888888"/>
                </a:solidFill>
                <a:latin typeface="Lato"/>
                <a:ea typeface="Lato"/>
                <a:cs typeface="Lato"/>
                <a:sym typeface="Lato"/>
              </a:defRPr>
            </a:lvl5pPr>
            <a:lvl6pPr marL="0" marR="0" lvl="5" indent="0" algn="r" rtl="0">
              <a:spcBef>
                <a:spcPts val="0"/>
              </a:spcBef>
              <a:buNone/>
              <a:defRPr sz="1100" b="0" i="0" u="none" strike="noStrike" cap="none">
                <a:solidFill>
                  <a:srgbClr val="888888"/>
                </a:solidFill>
                <a:latin typeface="Lato"/>
                <a:ea typeface="Lato"/>
                <a:cs typeface="Lato"/>
                <a:sym typeface="Lato"/>
              </a:defRPr>
            </a:lvl6pPr>
            <a:lvl7pPr marL="0" marR="0" lvl="6" indent="0" algn="r" rtl="0">
              <a:spcBef>
                <a:spcPts val="0"/>
              </a:spcBef>
              <a:buNone/>
              <a:defRPr sz="1100" b="0" i="0" u="none" strike="noStrike" cap="none">
                <a:solidFill>
                  <a:srgbClr val="888888"/>
                </a:solidFill>
                <a:latin typeface="Lato"/>
                <a:ea typeface="Lato"/>
                <a:cs typeface="Lato"/>
                <a:sym typeface="Lato"/>
              </a:defRPr>
            </a:lvl7pPr>
            <a:lvl8pPr marL="0" marR="0" lvl="7" indent="0" algn="r" rtl="0">
              <a:spcBef>
                <a:spcPts val="0"/>
              </a:spcBef>
              <a:buNone/>
              <a:defRPr sz="1100" b="0" i="0" u="none" strike="noStrike" cap="none">
                <a:solidFill>
                  <a:srgbClr val="888888"/>
                </a:solidFill>
                <a:latin typeface="Lato"/>
                <a:ea typeface="Lato"/>
                <a:cs typeface="Lato"/>
                <a:sym typeface="Lato"/>
              </a:defRPr>
            </a:lvl8pPr>
            <a:lvl9pPr marL="0" marR="0" lvl="8" indent="0" algn="r" rtl="0">
              <a:spcBef>
                <a:spcPts val="0"/>
              </a:spcBef>
              <a:buNone/>
              <a:defRPr sz="11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dirty="0"/>
          </a:p>
        </p:txBody>
      </p:sp>
      <p:sp>
        <p:nvSpPr>
          <p:cNvPr id="13" name="Google Shape;13;p1"/>
          <p:cNvSpPr txBox="1"/>
          <p:nvPr/>
        </p:nvSpPr>
        <p:spPr>
          <a:xfrm>
            <a:off x="1810966" y="6261913"/>
            <a:ext cx="85700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dirty="0">
                <a:solidFill>
                  <a:schemeClr val="dk2"/>
                </a:solidFill>
                <a:latin typeface="Lato"/>
                <a:ea typeface="Lato"/>
                <a:cs typeface="Lato"/>
                <a:sym typeface="Lato"/>
              </a:rPr>
              <a:t>2021 Virtual Talbot </a:t>
            </a:r>
            <a:r>
              <a:rPr lang="en-US" sz="2000" b="0" i="0" u="none" strike="noStrike" cap="none" dirty="0">
                <a:solidFill>
                  <a:schemeClr val="accent2"/>
                </a:solidFill>
                <a:latin typeface="Lato"/>
                <a:ea typeface="Lato"/>
                <a:cs typeface="Lato"/>
                <a:sym typeface="Lato"/>
              </a:rPr>
              <a:t>Veterinary Informatics </a:t>
            </a:r>
            <a:r>
              <a:rPr lang="en-US" sz="2000" b="0" i="0" u="none" strike="noStrike" cap="none" dirty="0">
                <a:solidFill>
                  <a:schemeClr val="dk2"/>
                </a:solidFill>
                <a:latin typeface="Lato"/>
                <a:ea typeface="Lato"/>
                <a:cs typeface="Lato"/>
                <a:sym typeface="Lato"/>
              </a:rPr>
              <a:t>Symposium</a:t>
            </a:r>
            <a:endParaRPr dirty="0"/>
          </a:p>
          <a:p>
            <a:pPr marL="0" marR="0" lvl="0" indent="0" algn="ctr" rtl="0">
              <a:spcBef>
                <a:spcPts val="0"/>
              </a:spcBef>
              <a:spcAft>
                <a:spcPts val="0"/>
              </a:spcAft>
              <a:buNone/>
            </a:pPr>
            <a:r>
              <a:rPr lang="en-US" sz="1000" b="0" i="0" u="none" strike="noStrike" cap="none" dirty="0">
                <a:solidFill>
                  <a:schemeClr val="accent3"/>
                </a:solidFill>
                <a:latin typeface="Lato"/>
                <a:ea typeface="Lato"/>
                <a:cs typeface="Lato"/>
                <a:sym typeface="Lato"/>
              </a:rPr>
              <a:t>www.avinformatics.org</a:t>
            </a:r>
            <a:endParaRPr sz="1000" b="0" i="0" u="none" strike="noStrike" cap="none" dirty="0">
              <a:solidFill>
                <a:schemeClr val="accent3"/>
              </a:solidFill>
              <a:latin typeface="Lato"/>
              <a:ea typeface="Lato"/>
              <a:cs typeface="Lato"/>
              <a:sym typeface="Lato"/>
            </a:endParaRPr>
          </a:p>
        </p:txBody>
      </p:sp>
      <p:grpSp>
        <p:nvGrpSpPr>
          <p:cNvPr id="14" name="Google Shape;14;p1"/>
          <p:cNvGrpSpPr/>
          <p:nvPr/>
        </p:nvGrpSpPr>
        <p:grpSpPr>
          <a:xfrm>
            <a:off x="0" y="-1"/>
            <a:ext cx="12192000" cy="136526"/>
            <a:chOff x="0" y="-1"/>
            <a:chExt cx="12192000" cy="136526"/>
          </a:xfrm>
        </p:grpSpPr>
        <p:sp>
          <p:nvSpPr>
            <p:cNvPr id="15" name="Google Shape;15;p1"/>
            <p:cNvSpPr/>
            <p:nvPr/>
          </p:nvSpPr>
          <p:spPr>
            <a:xfrm>
              <a:off x="0" y="0"/>
              <a:ext cx="4038600" cy="13652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 name="Google Shape;16;p1"/>
            <p:cNvSpPr/>
            <p:nvPr/>
          </p:nvSpPr>
          <p:spPr>
            <a:xfrm>
              <a:off x="4076700" y="-1"/>
              <a:ext cx="4038600" cy="13652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 name="Google Shape;17;p1"/>
            <p:cNvSpPr/>
            <p:nvPr/>
          </p:nvSpPr>
          <p:spPr>
            <a:xfrm>
              <a:off x="8153400" y="0"/>
              <a:ext cx="4038600" cy="13652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emerald.com/insight/content/doi/10.1108/S1876-056220140000010018/full/html" TargetMode="Externa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www.sid.ir/en/journal/ViewPaper.aspx?id=663782" TargetMode="External"/><Relationship Id="rId13" Type="http://schemas.openxmlformats.org/officeDocument/2006/relationships/hyperlink" Target="https://www.magonlinelibrary.com/doi/abs/10.12968/vetn.2018.9.7.382" TargetMode="External"/><Relationship Id="rId18" Type="http://schemas.openxmlformats.org/officeDocument/2006/relationships/hyperlink" Target="https://www.theveterinarynurse.com/research/article/nurses-views-of-pet-owners-online-pet-health-information" TargetMode="External"/><Relationship Id="rId3" Type="http://schemas.openxmlformats.org/officeDocument/2006/relationships/image" Target="../media/image18.png"/><Relationship Id="rId7" Type="http://schemas.openxmlformats.org/officeDocument/2006/relationships/hyperlink" Target="https://bvajournals.onlinelibrary.wiley.com/doi/abs/10.1136/vr.d5512" TargetMode="External"/><Relationship Id="rId12" Type="http://schemas.openxmlformats.org/officeDocument/2006/relationships/hyperlink" Target="http://www.firstmonday.dk/ojs/index.php/fm/article/view/2859" TargetMode="External"/><Relationship Id="rId17" Type="http://schemas.openxmlformats.org/officeDocument/2006/relationships/hyperlink" Target="https://www.ncbi.nlm.nih.gov/pmc/articles/PMC7873293/" TargetMode="External"/><Relationship Id="rId2" Type="http://schemas.openxmlformats.org/officeDocument/2006/relationships/notesSlide" Target="../notesSlides/notesSlide12.xml"/><Relationship Id="rId16" Type="http://schemas.openxmlformats.org/officeDocument/2006/relationships/hyperlink" Target="http://www.scholink.org/ojs/index.php/rem/article/view/1452" TargetMode="External"/><Relationship Id="rId1" Type="http://schemas.openxmlformats.org/officeDocument/2006/relationships/slideLayout" Target="../slideLayouts/slideLayout9.xml"/><Relationship Id="rId6" Type="http://schemas.openxmlformats.org/officeDocument/2006/relationships/hyperlink" Target="https://www.ncbi.nlm.nih.gov/pmc/articles/PMC3411254/" TargetMode="External"/><Relationship Id="rId11" Type="http://schemas.openxmlformats.org/officeDocument/2006/relationships/hyperlink" Target="https://veterinaryevidence.org/index.php/ve/article/view/345" TargetMode="External"/><Relationship Id="rId5" Type="http://schemas.openxmlformats.org/officeDocument/2006/relationships/hyperlink" Target="http://ispub.com/IJVM/8/1/12921" TargetMode="External"/><Relationship Id="rId15" Type="http://schemas.openxmlformats.org/officeDocument/2006/relationships/hyperlink" Target="https://onlinelibrary.wiley.com/doi/10.1111/hir.12351?af=R" TargetMode="External"/><Relationship Id="rId10" Type="http://schemas.openxmlformats.org/officeDocument/2006/relationships/hyperlink" Target="https://www.mdpi.com/2076-2615/10/5/848" TargetMode="External"/><Relationship Id="rId4" Type="http://schemas.openxmlformats.org/officeDocument/2006/relationships/hyperlink" Target="https://avmajournals.avma.org/doi/10.2460/javma.232.10.1536?url_ver=Z39.88-2003&amp;rfr_id=ori:rid:crossref.org&amp;rfr_dat=cr_pub%20%200pubmed" TargetMode="External"/><Relationship Id="rId9" Type="http://schemas.openxmlformats.org/officeDocument/2006/relationships/hyperlink" Target="https://bvajournals.onlinelibrary.wiley.com/doi/abs/10.1136/vr.104716" TargetMode="External"/><Relationship Id="rId14" Type="http://schemas.openxmlformats.org/officeDocument/2006/relationships/hyperlink" Target="https://onlinelibrary.wiley.com/doi/abs/10.1111/avj.1287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liniciansbrief.com/article/communicating-pet-health-information-veterinary-clients"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hyperlink" Target="https://journals.library.ualberta.ca/istl/index.php/istl/article/view/52" TargetMode="External"/><Relationship Id="rId3" Type="http://schemas.openxmlformats.org/officeDocument/2006/relationships/hyperlink" Target="https://www.ncbi.nlm.nih.gov/pmc/articles/PMC1435850/" TargetMode="External"/><Relationship Id="rId7" Type="http://schemas.openxmlformats.org/officeDocument/2006/relationships/hyperlink" Target="https://pubmed.ncbi.nlm.nih.gov/30793806/"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https://pubmed.ncbi.nlm.nih.gov/30447160/" TargetMode="External"/><Relationship Id="rId5" Type="http://schemas.openxmlformats.org/officeDocument/2006/relationships/hyperlink" Target="https://pubmed.ncbi.nlm.nih.gov/30236410/" TargetMode="External"/><Relationship Id="rId10" Type="http://schemas.openxmlformats.org/officeDocument/2006/relationships/hyperlink" Target="https://journals.library.ualberta.ca/jchla/index.php/jchla/article/view/29377" TargetMode="External"/><Relationship Id="rId4" Type="http://schemas.openxmlformats.org/officeDocument/2006/relationships/hyperlink" Target="https://pubmed.ncbi.nlm.nih.gov/20522209/" TargetMode="External"/><Relationship Id="rId9" Type="http://schemas.openxmlformats.org/officeDocument/2006/relationships/hyperlink" Target="https://www.ncbi.nlm.nih.gov/pmc/articles/PMC387893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readabilityformulas.com"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hyperlink" Target="https://healthliteracy.bu.edu/" TargetMode="External"/><Relationship Id="rId4" Type="http://schemas.openxmlformats.org/officeDocument/2006/relationships/hyperlink" Target="https://www.nottingham.ac.uk/cevm/resources/our-resources.asp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mc/articles/PMC3878934/"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www.dvm360.com/view/information-prescription-veterinary-clients" TargetMode="External"/><Relationship Id="rId5" Type="http://schemas.openxmlformats.org/officeDocument/2006/relationships/image" Target="../media/image20.jpg"/><Relationship Id="rId4" Type="http://schemas.openxmlformats.org/officeDocument/2006/relationships/hyperlink" Target="https://journals.library.ualberta.ca/jchla/index.php/jchla/article/view/29377"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onlinelibrary.wiley.com/doi/10.1111/hir.12236"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hyperlink" Target="http://informationr.net/ir/24-4/colis/colis1901.html"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4.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1.xml.rels><?xml version="1.0" encoding="UTF-8" standalone="yes"?>
<Relationships xmlns="http://schemas.openxmlformats.org/package/2006/relationships"><Relationship Id="rId2" Type="http://schemas.openxmlformats.org/officeDocument/2006/relationships/hyperlink" Target="mailto:niloofar.Solhjoo@vuw.ac.nz"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books.google.com/books/about/Seeking_Meaning.html?id=feDgAAAAMAAJ"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www.webcitation.org/6kJ1plDb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pages.gseis.ucla.edu/faculty/bates/articles/info_SeekSearch-i-030329.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link.springer.com/chapter/10.1007%2F1-4020-3670-1_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28D9-E5EC-4728-B2F6-391A58A06E89}"/>
              </a:ext>
            </a:extLst>
          </p:cNvPr>
          <p:cNvSpPr>
            <a:spLocks noGrp="1"/>
          </p:cNvSpPr>
          <p:nvPr>
            <p:ph type="ctrTitle"/>
          </p:nvPr>
        </p:nvSpPr>
        <p:spPr>
          <a:xfrm>
            <a:off x="3361038" y="1097799"/>
            <a:ext cx="8330513" cy="2387600"/>
          </a:xfrm>
        </p:spPr>
        <p:txBody>
          <a:bodyPr>
            <a:normAutofit/>
          </a:bodyPr>
          <a:lstStyle/>
          <a:p>
            <a:r>
              <a:rPr lang="en-US" dirty="0"/>
              <a:t>Information Behavior Studies to Improve Companion Animal Welfare</a:t>
            </a:r>
            <a:endParaRPr lang="en-NZ" dirty="0"/>
          </a:p>
        </p:txBody>
      </p:sp>
      <p:sp>
        <p:nvSpPr>
          <p:cNvPr id="3" name="Subtitle 2">
            <a:extLst>
              <a:ext uri="{FF2B5EF4-FFF2-40B4-BE49-F238E27FC236}">
                <a16:creationId xmlns:a16="http://schemas.microsoft.com/office/drawing/2014/main" id="{C25D65E7-ECBC-4979-87D9-9178DDB0B927}"/>
              </a:ext>
            </a:extLst>
          </p:cNvPr>
          <p:cNvSpPr>
            <a:spLocks noGrp="1"/>
          </p:cNvSpPr>
          <p:nvPr>
            <p:ph type="subTitle" idx="1"/>
          </p:nvPr>
        </p:nvSpPr>
        <p:spPr>
          <a:xfrm>
            <a:off x="3361038" y="3577474"/>
            <a:ext cx="8330513" cy="1655762"/>
          </a:xfrm>
        </p:spPr>
        <p:txBody>
          <a:bodyPr>
            <a:normAutofit/>
          </a:bodyPr>
          <a:lstStyle/>
          <a:p>
            <a:r>
              <a:rPr lang="en-NZ" dirty="0"/>
              <a:t>Niloofar Solhjoo</a:t>
            </a:r>
          </a:p>
        </p:txBody>
      </p:sp>
      <p:sp>
        <p:nvSpPr>
          <p:cNvPr id="4" name="Slide Number Placeholder 3">
            <a:extLst>
              <a:ext uri="{FF2B5EF4-FFF2-40B4-BE49-F238E27FC236}">
                <a16:creationId xmlns:a16="http://schemas.microsoft.com/office/drawing/2014/main" id="{4DFD28D0-6AAD-4710-A058-A7A3D2427AEF}"/>
              </a:ext>
            </a:extLst>
          </p:cNvPr>
          <p:cNvSpPr>
            <a:spLocks noGrp="1"/>
          </p:cNvSpPr>
          <p:nvPr>
            <p:ph type="sldNum" idx="12"/>
          </p:nvPr>
        </p:nvSpPr>
        <p:spPr>
          <a:xfrm>
            <a:off x="10809049" y="6343993"/>
            <a:ext cx="883597" cy="365125"/>
          </a:xfrm>
        </p:spPr>
        <p:txBody>
          <a:bodyPr/>
          <a:lstStyle/>
          <a:p>
            <a:pPr lvl="0"/>
            <a:fld id="{00000000-1234-1234-1234-123412341234}" type="slidenum">
              <a:rPr lang="en-US" smtClean="0"/>
              <a:pPr lvl="0"/>
              <a:t>1</a:t>
            </a:fld>
            <a:endParaRPr lang="en-US" dirty="0"/>
          </a:p>
        </p:txBody>
      </p:sp>
      <p:sp>
        <p:nvSpPr>
          <p:cNvPr id="7" name="TextBox 6">
            <a:extLst>
              <a:ext uri="{FF2B5EF4-FFF2-40B4-BE49-F238E27FC236}">
                <a16:creationId xmlns:a16="http://schemas.microsoft.com/office/drawing/2014/main" id="{D224BB49-0B8A-4B70-88CB-30EC296B3F75}"/>
              </a:ext>
            </a:extLst>
          </p:cNvPr>
          <p:cNvSpPr txBox="1"/>
          <p:nvPr/>
        </p:nvSpPr>
        <p:spPr>
          <a:xfrm>
            <a:off x="4110720" y="4179581"/>
            <a:ext cx="7364897" cy="338554"/>
          </a:xfrm>
          <a:prstGeom prst="rect">
            <a:avLst/>
          </a:prstGeom>
          <a:noFill/>
        </p:spPr>
        <p:txBody>
          <a:bodyPr wrap="square" rtlCol="0">
            <a:spAutoFit/>
          </a:bodyPr>
          <a:lstStyle/>
          <a:p>
            <a:pPr algn="ctr"/>
            <a:r>
              <a:rPr lang="en-US" sz="1600" dirty="0">
                <a:solidFill>
                  <a:schemeClr val="accent2">
                    <a:lumMod val="50000"/>
                  </a:schemeClr>
                </a:solidFill>
                <a:latin typeface="Lato" panose="020B0604020202020204" charset="0"/>
              </a:rPr>
              <a:t>BSLIS, MS in Information Management, and PhD candidate, Information Systems</a:t>
            </a:r>
          </a:p>
        </p:txBody>
      </p:sp>
      <p:sp>
        <p:nvSpPr>
          <p:cNvPr id="8" name="TextBox 7">
            <a:extLst>
              <a:ext uri="{FF2B5EF4-FFF2-40B4-BE49-F238E27FC236}">
                <a16:creationId xmlns:a16="http://schemas.microsoft.com/office/drawing/2014/main" id="{CFF0E825-8DD5-42E2-8FC0-591BB140B462}"/>
              </a:ext>
            </a:extLst>
          </p:cNvPr>
          <p:cNvSpPr txBox="1"/>
          <p:nvPr/>
        </p:nvSpPr>
        <p:spPr>
          <a:xfrm>
            <a:off x="4477466" y="4572757"/>
            <a:ext cx="6097656" cy="1323439"/>
          </a:xfrm>
          <a:prstGeom prst="rect">
            <a:avLst/>
          </a:prstGeom>
          <a:noFill/>
        </p:spPr>
        <p:txBody>
          <a:bodyPr wrap="square">
            <a:spAutoFit/>
          </a:bodyPr>
          <a:lstStyle/>
          <a:p>
            <a:pPr algn="ctr"/>
            <a:r>
              <a:rPr lang="en-US" sz="1600" dirty="0">
                <a:solidFill>
                  <a:schemeClr val="accent2">
                    <a:lumMod val="50000"/>
                  </a:schemeClr>
                </a:solidFill>
                <a:latin typeface="Lato" panose="020B0604020202020204" charset="0"/>
              </a:rPr>
              <a:t>Victoria University of Wellington</a:t>
            </a:r>
          </a:p>
          <a:p>
            <a:pPr algn="ctr"/>
            <a:r>
              <a:rPr lang="en-US" sz="1600" dirty="0">
                <a:solidFill>
                  <a:schemeClr val="accent2">
                    <a:lumMod val="50000"/>
                  </a:schemeClr>
                </a:solidFill>
                <a:latin typeface="Lato" panose="020B0604020202020204" charset="0"/>
              </a:rPr>
              <a:t>School of Information Management</a:t>
            </a:r>
          </a:p>
          <a:p>
            <a:pPr algn="ctr"/>
            <a:r>
              <a:rPr lang="en-US" sz="1600" dirty="0">
                <a:solidFill>
                  <a:schemeClr val="accent2">
                    <a:lumMod val="50000"/>
                  </a:schemeClr>
                </a:solidFill>
                <a:latin typeface="Lato" panose="020B0604020202020204" charset="0"/>
              </a:rPr>
              <a:t>Pipitea Campus</a:t>
            </a:r>
          </a:p>
          <a:p>
            <a:pPr algn="ctr"/>
            <a:r>
              <a:rPr lang="en-US" sz="1600" dirty="0">
                <a:solidFill>
                  <a:schemeClr val="accent2">
                    <a:lumMod val="50000"/>
                  </a:schemeClr>
                </a:solidFill>
                <a:latin typeface="Lato" panose="020B0604020202020204" charset="0"/>
              </a:rPr>
              <a:t>23 Lambton Quay</a:t>
            </a:r>
          </a:p>
          <a:p>
            <a:pPr algn="ctr"/>
            <a:r>
              <a:rPr lang="en-US" sz="1600" dirty="0">
                <a:solidFill>
                  <a:schemeClr val="accent2">
                    <a:lumMod val="50000"/>
                  </a:schemeClr>
                </a:solidFill>
                <a:latin typeface="Lato" panose="020B0604020202020204" charset="0"/>
              </a:rPr>
              <a:t>Wellington, New Zealand</a:t>
            </a:r>
          </a:p>
        </p:txBody>
      </p:sp>
    </p:spTree>
    <p:extLst>
      <p:ext uri="{BB962C8B-B14F-4D97-AF65-F5344CB8AC3E}">
        <p14:creationId xmlns:p14="http://schemas.microsoft.com/office/powerpoint/2010/main" val="183595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087D-8049-4FE9-B91D-862772D5BB1C}"/>
              </a:ext>
            </a:extLst>
          </p:cNvPr>
          <p:cNvSpPr>
            <a:spLocks noGrp="1"/>
          </p:cNvSpPr>
          <p:nvPr>
            <p:ph type="title"/>
          </p:nvPr>
        </p:nvSpPr>
        <p:spPr>
          <a:xfrm>
            <a:off x="380913" y="457200"/>
            <a:ext cx="7018508" cy="1335505"/>
          </a:xfrm>
        </p:spPr>
        <p:txBody>
          <a:bodyPr bIns="91440"/>
          <a:lstStyle/>
          <a:p>
            <a:r>
              <a:rPr lang="en-NZ" dirty="0">
                <a:solidFill>
                  <a:srgbClr val="7E9AAC"/>
                </a:solidFill>
              </a:rPr>
              <a:t>Quick exercise </a:t>
            </a:r>
            <a:br>
              <a:rPr lang="en-NZ" dirty="0"/>
            </a:br>
            <a:r>
              <a:rPr lang="en-NZ" dirty="0"/>
              <a:t>common pet related information </a:t>
            </a:r>
            <a:r>
              <a:rPr lang="en-US" dirty="0"/>
              <a:t>behaviors</a:t>
            </a:r>
          </a:p>
        </p:txBody>
      </p:sp>
      <p:sp>
        <p:nvSpPr>
          <p:cNvPr id="4" name="Slide Number Placeholder 3">
            <a:extLst>
              <a:ext uri="{FF2B5EF4-FFF2-40B4-BE49-F238E27FC236}">
                <a16:creationId xmlns:a16="http://schemas.microsoft.com/office/drawing/2014/main" id="{99BDDF2A-0E12-4A84-9469-A404155ABE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
        <p:nvSpPr>
          <p:cNvPr id="5" name="Text Placeholder 4">
            <a:extLst>
              <a:ext uri="{FF2B5EF4-FFF2-40B4-BE49-F238E27FC236}">
                <a16:creationId xmlns:a16="http://schemas.microsoft.com/office/drawing/2014/main" id="{1B2DC2D9-E277-42FE-AFA5-7F75D89A8007}"/>
              </a:ext>
            </a:extLst>
          </p:cNvPr>
          <p:cNvSpPr>
            <a:spLocks noGrp="1"/>
          </p:cNvSpPr>
          <p:nvPr>
            <p:ph type="body" idx="1"/>
          </p:nvPr>
        </p:nvSpPr>
        <p:spPr>
          <a:xfrm>
            <a:off x="661737" y="2243589"/>
            <a:ext cx="10868526" cy="1804737"/>
          </a:xfrm>
          <a:ln>
            <a:noFill/>
          </a:ln>
        </p:spPr>
        <p:style>
          <a:lnRef idx="1">
            <a:schemeClr val="accent3"/>
          </a:lnRef>
          <a:fillRef idx="2">
            <a:schemeClr val="accent3"/>
          </a:fillRef>
          <a:effectRef idx="1">
            <a:schemeClr val="accent3"/>
          </a:effectRef>
          <a:fontRef idx="minor">
            <a:schemeClr val="dk1"/>
          </a:fontRef>
        </p:style>
        <p:txBody>
          <a:bodyPr tIns="182880">
            <a:normAutofit/>
          </a:bodyPr>
          <a:lstStyle/>
          <a:p>
            <a:pPr marL="274320" indent="0"/>
            <a:r>
              <a:rPr lang="en-US" sz="2400" dirty="0">
                <a:solidFill>
                  <a:srgbClr val="333333"/>
                </a:solidFill>
                <a:latin typeface="Lato" panose="020B0604020202020204" charset="0"/>
              </a:rPr>
              <a:t>You want to a</a:t>
            </a:r>
            <a:r>
              <a:rPr lang="en-US" sz="2400" b="0" i="0" dirty="0">
                <a:solidFill>
                  <a:srgbClr val="333333"/>
                </a:solidFill>
                <a:effectLst/>
                <a:latin typeface="Lato" panose="020B0604020202020204" charset="0"/>
              </a:rPr>
              <a:t>cquire pet training tips, find a good diet for your pet, b</a:t>
            </a:r>
            <a:r>
              <a:rPr lang="en-US" sz="2400" dirty="0">
                <a:solidFill>
                  <a:srgbClr val="333333"/>
                </a:solidFill>
                <a:latin typeface="Lato" panose="020B0604020202020204" charset="0"/>
              </a:rPr>
              <a:t>uy</a:t>
            </a:r>
            <a:r>
              <a:rPr lang="en-US" sz="2400" b="0" i="0" dirty="0">
                <a:solidFill>
                  <a:srgbClr val="333333"/>
                </a:solidFill>
                <a:effectLst/>
                <a:latin typeface="Lato" panose="020B0604020202020204" charset="0"/>
              </a:rPr>
              <a:t> a pet product online, travel with your pet, decide whether to visit the vet or not, or know more about the transmission of COVID-19 to pet…</a:t>
            </a:r>
          </a:p>
        </p:txBody>
      </p:sp>
      <p:sp>
        <p:nvSpPr>
          <p:cNvPr id="10" name="TextBox 9">
            <a:extLst>
              <a:ext uri="{FF2B5EF4-FFF2-40B4-BE49-F238E27FC236}">
                <a16:creationId xmlns:a16="http://schemas.microsoft.com/office/drawing/2014/main" id="{92661959-D65E-4ED1-B6D6-C213181814A4}"/>
              </a:ext>
            </a:extLst>
          </p:cNvPr>
          <p:cNvSpPr txBox="1"/>
          <p:nvPr/>
        </p:nvSpPr>
        <p:spPr>
          <a:xfrm>
            <a:off x="661736" y="4385811"/>
            <a:ext cx="10868525" cy="954107"/>
          </a:xfrm>
          <a:prstGeom prst="rect">
            <a:avLst/>
          </a:prstGeom>
          <a:noFill/>
        </p:spPr>
        <p:txBody>
          <a:bodyPr wrap="square">
            <a:spAutoFit/>
          </a:bodyPr>
          <a:lstStyle/>
          <a:p>
            <a:r>
              <a:rPr lang="en-US" sz="2800" dirty="0">
                <a:latin typeface="Lato" panose="020B0604020202020204" charset="0"/>
              </a:rPr>
              <a:t>Information needs? Actions? Search strategies? Challenges and barriers? Sources?</a:t>
            </a:r>
          </a:p>
        </p:txBody>
      </p:sp>
    </p:spTree>
    <p:extLst>
      <p:ext uri="{BB962C8B-B14F-4D97-AF65-F5344CB8AC3E}">
        <p14:creationId xmlns:p14="http://schemas.microsoft.com/office/powerpoint/2010/main" val="3940389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030F6-2DB1-4205-AE25-86FE1DE6B049}"/>
              </a:ext>
            </a:extLst>
          </p:cNvPr>
          <p:cNvSpPr>
            <a:spLocks noGrp="1"/>
          </p:cNvSpPr>
          <p:nvPr>
            <p:ph type="sldNum" idx="12"/>
          </p:nvPr>
        </p:nvSpPr>
        <p:spPr>
          <a:xfrm>
            <a:off x="10809049" y="6343993"/>
            <a:ext cx="883597" cy="365125"/>
          </a:xfrm>
        </p:spPr>
        <p:txBody>
          <a:bodyPr/>
          <a:lstStyle/>
          <a:p>
            <a:pPr lvl="0"/>
            <a:endParaRPr lang="en-US" dirty="0"/>
          </a:p>
        </p:txBody>
      </p:sp>
      <p:pic>
        <p:nvPicPr>
          <p:cNvPr id="4" name="Picture 3">
            <a:extLst>
              <a:ext uri="{FF2B5EF4-FFF2-40B4-BE49-F238E27FC236}">
                <a16:creationId xmlns:a16="http://schemas.microsoft.com/office/drawing/2014/main" id="{E9C0648A-D529-4A75-8EE2-144FA7915C2C}"/>
              </a:ext>
            </a:extLst>
          </p:cNvPr>
          <p:cNvPicPr>
            <a:picLocks noChangeAspect="1"/>
          </p:cNvPicPr>
          <p:nvPr/>
        </p:nvPicPr>
        <p:blipFill rotWithShape="1">
          <a:blip r:embed="rId3">
            <a:duotone>
              <a:schemeClr val="accent2">
                <a:shade val="45000"/>
                <a:satMod val="135000"/>
              </a:schemeClr>
              <a:prstClr val="white"/>
            </a:duotone>
          </a:blip>
          <a:srcRect t="3575"/>
          <a:stretch/>
        </p:blipFill>
        <p:spPr>
          <a:xfrm>
            <a:off x="1007190" y="3423379"/>
            <a:ext cx="4164250" cy="2614952"/>
          </a:xfrm>
          <a:prstGeom prst="rect">
            <a:avLst/>
          </a:prstGeom>
          <a:ln>
            <a:noFill/>
          </a:ln>
          <a:effectLst>
            <a:softEdge rad="112500"/>
          </a:effectLst>
        </p:spPr>
      </p:pic>
      <p:pic>
        <p:nvPicPr>
          <p:cNvPr id="5" name="Picture 4">
            <a:extLst>
              <a:ext uri="{FF2B5EF4-FFF2-40B4-BE49-F238E27FC236}">
                <a16:creationId xmlns:a16="http://schemas.microsoft.com/office/drawing/2014/main" id="{F6DE8574-2BB2-4BDA-BB14-D5F750C9AF79}"/>
              </a:ext>
            </a:extLst>
          </p:cNvPr>
          <p:cNvPicPr>
            <a:picLocks noChangeAspect="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rcRect t="6984" b="15306"/>
          <a:stretch/>
        </p:blipFill>
        <p:spPr>
          <a:xfrm>
            <a:off x="990710" y="992599"/>
            <a:ext cx="4180730" cy="2430780"/>
          </a:xfrm>
          <a:prstGeom prst="rect">
            <a:avLst/>
          </a:prstGeom>
          <a:ln>
            <a:noFill/>
          </a:ln>
          <a:effectLst>
            <a:softEdge rad="112500"/>
          </a:effectLst>
        </p:spPr>
      </p:pic>
      <p:pic>
        <p:nvPicPr>
          <p:cNvPr id="17" name="Picture 16">
            <a:extLst>
              <a:ext uri="{FF2B5EF4-FFF2-40B4-BE49-F238E27FC236}">
                <a16:creationId xmlns:a16="http://schemas.microsoft.com/office/drawing/2014/main" id="{2595A63F-BF89-4BF1-A1F8-034596A424B0}"/>
              </a:ext>
            </a:extLst>
          </p:cNvPr>
          <p:cNvPicPr>
            <a:picLocks noChangeAspect="1"/>
          </p:cNvPicPr>
          <p:nvPr/>
        </p:nvPicPr>
        <p:blipFill>
          <a:blip r:embed="rId6"/>
          <a:stretch>
            <a:fillRect/>
          </a:stretch>
        </p:blipFill>
        <p:spPr>
          <a:xfrm>
            <a:off x="990710" y="303399"/>
            <a:ext cx="5316173" cy="859611"/>
          </a:xfrm>
          <a:prstGeom prst="rect">
            <a:avLst/>
          </a:prstGeom>
        </p:spPr>
      </p:pic>
      <p:sp>
        <p:nvSpPr>
          <p:cNvPr id="19" name="Content Placeholder 3">
            <a:extLst>
              <a:ext uri="{FF2B5EF4-FFF2-40B4-BE49-F238E27FC236}">
                <a16:creationId xmlns:a16="http://schemas.microsoft.com/office/drawing/2014/main" id="{F488C92A-BF9E-4D6E-BE8D-6632F0AB9A8D}"/>
              </a:ext>
            </a:extLst>
          </p:cNvPr>
          <p:cNvSpPr txBox="1">
            <a:spLocks/>
          </p:cNvSpPr>
          <p:nvPr/>
        </p:nvSpPr>
        <p:spPr>
          <a:xfrm>
            <a:off x="5453607" y="1334593"/>
            <a:ext cx="6239039" cy="5009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150000"/>
              </a:lnSpc>
              <a:spcBef>
                <a:spcPts val="2400"/>
              </a:spcBef>
              <a:buClr>
                <a:schemeClr val="bg1">
                  <a:lumMod val="75000"/>
                </a:schemeClr>
              </a:buClr>
              <a:buFont typeface="Wingdings" panose="05000000000000000000" pitchFamily="2" charset="2"/>
              <a:buChar char="v"/>
            </a:pPr>
            <a:r>
              <a:rPr lang="en-US" sz="2200" dirty="0">
                <a:solidFill>
                  <a:schemeClr val="bg1">
                    <a:lumMod val="65000"/>
                  </a:schemeClr>
                </a:solidFill>
                <a:latin typeface="Lato" panose="020B0604020202020204" charset="0"/>
              </a:rPr>
              <a:t>Introduction to Information Behavior (IB)</a:t>
            </a:r>
          </a:p>
          <a:p>
            <a:pPr marL="342900" indent="-342900">
              <a:lnSpc>
                <a:spcPct val="150000"/>
              </a:lnSpc>
              <a:spcBef>
                <a:spcPts val="2400"/>
              </a:spcBef>
              <a:buClr>
                <a:srgbClr val="164868"/>
              </a:buClr>
              <a:buFont typeface="Wingdings" panose="05000000000000000000" pitchFamily="2" charset="2"/>
              <a:buChar char="v"/>
            </a:pPr>
            <a:r>
              <a:rPr lang="en-US" sz="2200" dirty="0">
                <a:solidFill>
                  <a:srgbClr val="164868"/>
                </a:solidFill>
                <a:latin typeface="Lato" panose="020B0604020202020204" charset="0"/>
              </a:rPr>
              <a:t>IB in pet guardianship context</a:t>
            </a:r>
          </a:p>
          <a:p>
            <a:pPr marL="342900" indent="-342900">
              <a:lnSpc>
                <a:spcPct val="150000"/>
              </a:lnSpc>
              <a:spcBef>
                <a:spcPts val="2400"/>
              </a:spcBef>
              <a:buClr>
                <a:schemeClr val="bg1">
                  <a:lumMod val="75000"/>
                </a:schemeClr>
              </a:buClr>
              <a:buFont typeface="Wingdings" panose="05000000000000000000" pitchFamily="2" charset="2"/>
              <a:buChar char="v"/>
            </a:pPr>
            <a:r>
              <a:rPr lang="en-US" sz="2200" dirty="0">
                <a:solidFill>
                  <a:schemeClr val="bg1">
                    <a:lumMod val="65000"/>
                  </a:schemeClr>
                </a:solidFill>
                <a:latin typeface="Lato" panose="020B0604020202020204" charset="0"/>
              </a:rPr>
              <a:t>Designing an information intervention for pet guardians</a:t>
            </a:r>
          </a:p>
          <a:p>
            <a:pPr marL="342900" indent="-342900">
              <a:lnSpc>
                <a:spcPct val="150000"/>
              </a:lnSpc>
              <a:spcBef>
                <a:spcPts val="2400"/>
              </a:spcBef>
              <a:buClr>
                <a:schemeClr val="bg1">
                  <a:lumMod val="75000"/>
                </a:schemeClr>
              </a:buClr>
              <a:buFont typeface="Wingdings" panose="05000000000000000000" pitchFamily="2" charset="2"/>
              <a:buChar char="v"/>
            </a:pPr>
            <a:r>
              <a:rPr lang="en-US" sz="2200" dirty="0">
                <a:solidFill>
                  <a:schemeClr val="bg1">
                    <a:lumMod val="65000"/>
                  </a:schemeClr>
                </a:solidFill>
                <a:latin typeface="Lato" panose="020B0604020202020204" charset="0"/>
              </a:rPr>
              <a:t>Information Experience, a new approach to understand pet care activities</a:t>
            </a:r>
          </a:p>
        </p:txBody>
      </p:sp>
    </p:spTree>
    <p:extLst>
      <p:ext uri="{BB962C8B-B14F-4D97-AF65-F5344CB8AC3E}">
        <p14:creationId xmlns:p14="http://schemas.microsoft.com/office/powerpoint/2010/main" val="659922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5A86-35B9-458E-AB54-DBBD4C09A708}"/>
              </a:ext>
            </a:extLst>
          </p:cNvPr>
          <p:cNvSpPr>
            <a:spLocks noGrp="1"/>
          </p:cNvSpPr>
          <p:nvPr>
            <p:ph type="title"/>
          </p:nvPr>
        </p:nvSpPr>
        <p:spPr>
          <a:xfrm>
            <a:off x="459134" y="727182"/>
            <a:ext cx="4908246" cy="578399"/>
          </a:xfrm>
        </p:spPr>
        <p:txBody>
          <a:bodyPr/>
          <a:lstStyle/>
          <a:p>
            <a:r>
              <a:rPr lang="en-US" dirty="0"/>
              <a:t>IB in pet guardianship context</a:t>
            </a:r>
          </a:p>
        </p:txBody>
      </p:sp>
      <p:sp>
        <p:nvSpPr>
          <p:cNvPr id="3" name="Text Placeholder 2">
            <a:extLst>
              <a:ext uri="{FF2B5EF4-FFF2-40B4-BE49-F238E27FC236}">
                <a16:creationId xmlns:a16="http://schemas.microsoft.com/office/drawing/2014/main" id="{BB3AFD92-0C75-4FCF-BE4C-4483C9D15CF2}"/>
              </a:ext>
            </a:extLst>
          </p:cNvPr>
          <p:cNvSpPr>
            <a:spLocks noGrp="1"/>
          </p:cNvSpPr>
          <p:nvPr>
            <p:ph type="body" idx="1"/>
          </p:nvPr>
        </p:nvSpPr>
        <p:spPr>
          <a:xfrm>
            <a:off x="5077326" y="1305581"/>
            <a:ext cx="6780127" cy="5552419"/>
          </a:xfrm>
        </p:spPr>
        <p:txBody>
          <a:bodyPr>
            <a:normAutofit/>
          </a:bodyPr>
          <a:lstStyle/>
          <a:p>
            <a:pPr>
              <a:lnSpc>
                <a:spcPct val="120000"/>
              </a:lnSpc>
              <a:spcBef>
                <a:spcPts val="1800"/>
              </a:spcBef>
            </a:pPr>
            <a:r>
              <a:rPr lang="en-US" sz="2000" dirty="0"/>
              <a:t>The existing IB literature related to pet guardianship is mostly in health context </a:t>
            </a:r>
          </a:p>
          <a:p>
            <a:pPr>
              <a:lnSpc>
                <a:spcPct val="120000"/>
              </a:lnSpc>
              <a:spcBef>
                <a:spcPts val="1200"/>
              </a:spcBef>
            </a:pPr>
            <a:r>
              <a:rPr lang="en-US" sz="2000" dirty="0"/>
              <a:t>‘Pet health information’ covers both preventive health and health problem: information for keeping the pet well, preventing and managing pet diseases, identifying and accessing appropriate healthcare providers, and making any decisions related to pet health and healthcare.</a:t>
            </a:r>
          </a:p>
          <a:p>
            <a:pPr>
              <a:lnSpc>
                <a:spcPct val="120000"/>
              </a:lnSpc>
              <a:spcBef>
                <a:spcPts val="1200"/>
              </a:spcBef>
            </a:pPr>
            <a:r>
              <a:rPr lang="en-US" sz="2000" dirty="0"/>
              <a:t>Studies of pet health information could be divided into: </a:t>
            </a:r>
          </a:p>
          <a:p>
            <a:pPr lvl="1">
              <a:lnSpc>
                <a:spcPct val="120000"/>
              </a:lnSpc>
              <a:spcBef>
                <a:spcPts val="0"/>
              </a:spcBef>
              <a:buFont typeface="Wingdings" panose="05000000000000000000" pitchFamily="2" charset="2"/>
              <a:buChar char="q"/>
            </a:pPr>
            <a:r>
              <a:rPr lang="en-US" sz="2000" dirty="0"/>
              <a:t>Health Information Seeking Behavior (HISB)</a:t>
            </a:r>
          </a:p>
          <a:p>
            <a:pPr lvl="1">
              <a:lnSpc>
                <a:spcPct val="120000"/>
              </a:lnSpc>
              <a:spcBef>
                <a:spcPts val="0"/>
              </a:spcBef>
              <a:buFont typeface="Wingdings" panose="05000000000000000000" pitchFamily="2" charset="2"/>
              <a:buChar char="q"/>
            </a:pPr>
            <a:r>
              <a:rPr lang="en-US" sz="2000" dirty="0"/>
              <a:t>Health Information Literacy (HL)</a:t>
            </a:r>
          </a:p>
        </p:txBody>
      </p:sp>
      <p:sp>
        <p:nvSpPr>
          <p:cNvPr id="5" name="Slide Number Placeholder 4">
            <a:extLst>
              <a:ext uri="{FF2B5EF4-FFF2-40B4-BE49-F238E27FC236}">
                <a16:creationId xmlns:a16="http://schemas.microsoft.com/office/drawing/2014/main" id="{624D3C86-A62D-4ABB-BA69-6296177FCE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pic>
        <p:nvPicPr>
          <p:cNvPr id="11" name="Picture 10">
            <a:extLst>
              <a:ext uri="{FF2B5EF4-FFF2-40B4-BE49-F238E27FC236}">
                <a16:creationId xmlns:a16="http://schemas.microsoft.com/office/drawing/2014/main" id="{47015BAE-D49A-4CB1-A5BC-DC9A7584DBB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r="14300"/>
          <a:stretch/>
        </p:blipFill>
        <p:spPr>
          <a:xfrm>
            <a:off x="749187" y="1544982"/>
            <a:ext cx="4328139" cy="3768036"/>
          </a:xfrm>
          <a:prstGeom prst="rect">
            <a:avLst/>
          </a:prstGeom>
          <a:ln>
            <a:noFill/>
          </a:ln>
          <a:effectLst>
            <a:softEdge rad="112500"/>
          </a:effectLst>
        </p:spPr>
      </p:pic>
    </p:spTree>
    <p:extLst>
      <p:ext uri="{BB962C8B-B14F-4D97-AF65-F5344CB8AC3E}">
        <p14:creationId xmlns:p14="http://schemas.microsoft.com/office/powerpoint/2010/main" val="38579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C8CC7C-7A27-42E4-92AE-860483015A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
        <p:nvSpPr>
          <p:cNvPr id="3" name="Title 2">
            <a:extLst>
              <a:ext uri="{FF2B5EF4-FFF2-40B4-BE49-F238E27FC236}">
                <a16:creationId xmlns:a16="http://schemas.microsoft.com/office/drawing/2014/main" id="{50EE24F0-A12C-4855-9370-6232645D911A}"/>
              </a:ext>
            </a:extLst>
          </p:cNvPr>
          <p:cNvSpPr>
            <a:spLocks noGrp="1"/>
          </p:cNvSpPr>
          <p:nvPr>
            <p:ph type="title"/>
          </p:nvPr>
        </p:nvSpPr>
        <p:spPr>
          <a:xfrm>
            <a:off x="1600200" y="4809536"/>
            <a:ext cx="9441711" cy="1325563"/>
          </a:xfrm>
        </p:spPr>
        <p:txBody>
          <a:bodyPr>
            <a:normAutofit/>
          </a:bodyPr>
          <a:lstStyle/>
          <a:p>
            <a:pPr algn="ctr"/>
            <a:r>
              <a:rPr lang="en-US" sz="2000" dirty="0"/>
              <a:t>IB studies could be seen as a baseline study or diagnostic in preparation for an IL intervention from which changes in IB could be monitored to indicate the outcome and impact of the intervention (</a:t>
            </a:r>
            <a:r>
              <a:rPr lang="en-US" sz="2000" dirty="0">
                <a:hlinkClick r:id="rId2"/>
              </a:rPr>
              <a:t>Hepworth, </a:t>
            </a:r>
            <a:r>
              <a:rPr lang="en-US" sz="2000" dirty="0" err="1">
                <a:hlinkClick r:id="rId2"/>
              </a:rPr>
              <a:t>Almehmadi</a:t>
            </a:r>
            <a:r>
              <a:rPr lang="en-US" sz="2000" dirty="0">
                <a:hlinkClick r:id="rId2"/>
              </a:rPr>
              <a:t> et al. 2014</a:t>
            </a:r>
            <a:r>
              <a:rPr lang="en-US" sz="2000" dirty="0"/>
              <a:t>).</a:t>
            </a:r>
            <a:endParaRPr lang="en-NZ" sz="2000" dirty="0"/>
          </a:p>
        </p:txBody>
      </p:sp>
      <p:graphicFrame>
        <p:nvGraphicFramePr>
          <p:cNvPr id="6" name="Diagram 5">
            <a:extLst>
              <a:ext uri="{FF2B5EF4-FFF2-40B4-BE49-F238E27FC236}">
                <a16:creationId xmlns:a16="http://schemas.microsoft.com/office/drawing/2014/main" id="{973B8E78-BF81-4972-8DFD-84DCC56445CA}"/>
              </a:ext>
            </a:extLst>
          </p:cNvPr>
          <p:cNvGraphicFramePr/>
          <p:nvPr>
            <p:extLst>
              <p:ext uri="{D42A27DB-BD31-4B8C-83A1-F6EECF244321}">
                <p14:modId xmlns:p14="http://schemas.microsoft.com/office/powerpoint/2010/main" val="3229442335"/>
              </p:ext>
            </p:extLst>
          </p:nvPr>
        </p:nvGraphicFramePr>
        <p:xfrm>
          <a:off x="1212113" y="901031"/>
          <a:ext cx="9596936" cy="3564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1106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087D-8049-4FE9-B91D-862772D5BB1C}"/>
              </a:ext>
            </a:extLst>
          </p:cNvPr>
          <p:cNvSpPr>
            <a:spLocks noGrp="1"/>
          </p:cNvSpPr>
          <p:nvPr>
            <p:ph type="title"/>
          </p:nvPr>
        </p:nvSpPr>
        <p:spPr>
          <a:xfrm>
            <a:off x="597478" y="386818"/>
            <a:ext cx="8377557" cy="920175"/>
          </a:xfrm>
        </p:spPr>
        <p:txBody>
          <a:bodyPr bIns="91440">
            <a:normAutofit/>
          </a:bodyPr>
          <a:lstStyle/>
          <a:p>
            <a:r>
              <a:rPr lang="en-US" dirty="0">
                <a:solidFill>
                  <a:schemeClr val="tx1"/>
                </a:solidFill>
              </a:rPr>
              <a:t>Pet Health information seeking behaviour (PHISB)</a:t>
            </a:r>
            <a:endParaRPr lang="en-NZ" dirty="0">
              <a:solidFill>
                <a:schemeClr val="tx1"/>
              </a:solidFill>
            </a:endParaRPr>
          </a:p>
        </p:txBody>
      </p:sp>
      <p:sp>
        <p:nvSpPr>
          <p:cNvPr id="4" name="Slide Number Placeholder 3">
            <a:extLst>
              <a:ext uri="{FF2B5EF4-FFF2-40B4-BE49-F238E27FC236}">
                <a16:creationId xmlns:a16="http://schemas.microsoft.com/office/drawing/2014/main" id="{99BDDF2A-0E12-4A84-9469-A404155ABE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
        <p:nvSpPr>
          <p:cNvPr id="5" name="Text Placeholder 4">
            <a:extLst>
              <a:ext uri="{FF2B5EF4-FFF2-40B4-BE49-F238E27FC236}">
                <a16:creationId xmlns:a16="http://schemas.microsoft.com/office/drawing/2014/main" id="{1B2DC2D9-E277-42FE-AFA5-7F75D89A8007}"/>
              </a:ext>
            </a:extLst>
          </p:cNvPr>
          <p:cNvSpPr>
            <a:spLocks noGrp="1"/>
          </p:cNvSpPr>
          <p:nvPr>
            <p:ph type="body" idx="1"/>
          </p:nvPr>
        </p:nvSpPr>
        <p:spPr>
          <a:xfrm>
            <a:off x="597478" y="1411355"/>
            <a:ext cx="6781517" cy="1895371"/>
          </a:xfrm>
        </p:spPr>
        <p:txBody>
          <a:bodyPr>
            <a:normAutofit/>
          </a:bodyPr>
          <a:lstStyle/>
          <a:p>
            <a:pPr marL="274320" indent="0" algn="just"/>
            <a:r>
              <a:rPr lang="en-US" sz="2200" dirty="0"/>
              <a:t>“an active effort of a guardian to obtain specific information in response to their pet health issue, or a passive receipt of pet health information that comes to a guardian in the course of daily life”</a:t>
            </a:r>
          </a:p>
          <a:p>
            <a:pPr marL="274320" indent="0" algn="just"/>
            <a:endParaRPr lang="en-US" sz="4600" dirty="0"/>
          </a:p>
          <a:p>
            <a:pPr marL="274320" indent="0" algn="just"/>
            <a:endParaRPr lang="en-US" sz="2200" dirty="0"/>
          </a:p>
          <a:p>
            <a:pPr marL="274320" indent="0" algn="just"/>
            <a:endParaRPr lang="en-US" sz="2200" dirty="0"/>
          </a:p>
          <a:p>
            <a:pPr marL="274320" indent="0" algn="just"/>
            <a:endParaRPr lang="en-NZ" sz="2200" dirty="0"/>
          </a:p>
        </p:txBody>
      </p:sp>
      <p:pic>
        <p:nvPicPr>
          <p:cNvPr id="9" name="Picture 8">
            <a:extLst>
              <a:ext uri="{FF2B5EF4-FFF2-40B4-BE49-F238E27FC236}">
                <a16:creationId xmlns:a16="http://schemas.microsoft.com/office/drawing/2014/main" id="{C0706ED9-8070-4BA4-9A35-74C53D280B42}"/>
              </a:ext>
            </a:extLst>
          </p:cNvPr>
          <p:cNvPicPr>
            <a:picLocks noChangeAspect="1"/>
          </p:cNvPicPr>
          <p:nvPr/>
        </p:nvPicPr>
        <p:blipFill rotWithShape="1">
          <a:blip r:embed="rId3"/>
          <a:srcRect l="12581" r="7573"/>
          <a:stretch/>
        </p:blipFill>
        <p:spPr>
          <a:xfrm>
            <a:off x="7498824" y="1659253"/>
            <a:ext cx="4095698" cy="3948611"/>
          </a:xfrm>
          <a:prstGeom prst="rect">
            <a:avLst/>
          </a:prstGeom>
          <a:ln>
            <a:noFill/>
          </a:ln>
          <a:effectLst>
            <a:softEdge rad="112500"/>
          </a:effectLst>
        </p:spPr>
      </p:pic>
      <p:sp>
        <p:nvSpPr>
          <p:cNvPr id="11" name="TextBox 10">
            <a:extLst>
              <a:ext uri="{FF2B5EF4-FFF2-40B4-BE49-F238E27FC236}">
                <a16:creationId xmlns:a16="http://schemas.microsoft.com/office/drawing/2014/main" id="{A7EBBD8E-DF79-4730-A672-53B551630135}"/>
              </a:ext>
            </a:extLst>
          </p:cNvPr>
          <p:cNvSpPr txBox="1"/>
          <p:nvPr/>
        </p:nvSpPr>
        <p:spPr>
          <a:xfrm>
            <a:off x="783008" y="3463786"/>
            <a:ext cx="6184143" cy="2477601"/>
          </a:xfrm>
          <a:prstGeom prst="rect">
            <a:avLst/>
          </a:prstGeom>
          <a:noFill/>
        </p:spPr>
        <p:txBody>
          <a:bodyPr wrap="square">
            <a:spAutoFit/>
          </a:bodyPr>
          <a:lstStyle/>
          <a:p>
            <a:pPr algn="just">
              <a:spcBef>
                <a:spcPts val="600"/>
              </a:spcBef>
            </a:pPr>
            <a:r>
              <a:rPr lang="en-NZ" sz="2000" dirty="0">
                <a:solidFill>
                  <a:srgbClr val="7E9AAC"/>
                </a:solidFill>
                <a:latin typeface="Lato" panose="020B0604020202020204" charset="0"/>
              </a:rPr>
              <a:t>Sample studies</a:t>
            </a:r>
          </a:p>
          <a:p>
            <a:pPr algn="just">
              <a:spcBef>
                <a:spcPts val="600"/>
              </a:spcBef>
            </a:pPr>
            <a:r>
              <a:rPr lang="en-NZ" sz="2000" dirty="0">
                <a:latin typeface="Lato" panose="020B0604020202020204" charset="0"/>
              </a:rPr>
              <a:t>PHISB on the internet </a:t>
            </a:r>
            <a:r>
              <a:rPr lang="en-NZ" sz="1200" dirty="0">
                <a:latin typeface="Lato" panose="020B0604020202020204" charset="0"/>
              </a:rPr>
              <a:t>(</a:t>
            </a:r>
            <a:r>
              <a:rPr lang="en-NZ" sz="1200" dirty="0">
                <a:latin typeface="Lato" panose="020B0604020202020204" charset="0"/>
                <a:hlinkClick r:id="rId4"/>
              </a:rPr>
              <a:t>Kogan, </a:t>
            </a:r>
            <a:r>
              <a:rPr lang="en-NZ" sz="1200" dirty="0" err="1">
                <a:latin typeface="Lato" panose="020B0604020202020204" charset="0"/>
                <a:hlinkClick r:id="rId4"/>
              </a:rPr>
              <a:t>Goldwaser</a:t>
            </a:r>
            <a:r>
              <a:rPr lang="en-NZ" sz="1200" dirty="0">
                <a:latin typeface="Lato" panose="020B0604020202020204" charset="0"/>
                <a:hlinkClick r:id="rId4"/>
              </a:rPr>
              <a:t> et al. 2008</a:t>
            </a:r>
            <a:r>
              <a:rPr lang="en-NZ" sz="1200" dirty="0">
                <a:latin typeface="Lato" panose="020B0604020202020204" charset="0"/>
              </a:rPr>
              <a:t>, </a:t>
            </a:r>
            <a:r>
              <a:rPr lang="en-NZ" sz="1200" dirty="0">
                <a:latin typeface="Lato" panose="020B0604020202020204" charset="0"/>
                <a:hlinkClick r:id="rId5"/>
              </a:rPr>
              <a:t>Kogan, Schoenfeld-</a:t>
            </a:r>
            <a:r>
              <a:rPr lang="en-NZ" sz="1200" dirty="0" err="1">
                <a:latin typeface="Lato" panose="020B0604020202020204" charset="0"/>
                <a:hlinkClick r:id="rId5"/>
              </a:rPr>
              <a:t>Tacher</a:t>
            </a:r>
            <a:r>
              <a:rPr lang="en-NZ" sz="1200" dirty="0">
                <a:latin typeface="Lato" panose="020B0604020202020204" charset="0"/>
                <a:hlinkClick r:id="rId5"/>
              </a:rPr>
              <a:t> et al. 2010</a:t>
            </a:r>
            <a:r>
              <a:rPr lang="en-NZ" sz="1200" dirty="0">
                <a:latin typeface="Lato" panose="020B0604020202020204" charset="0"/>
              </a:rPr>
              <a:t>, </a:t>
            </a:r>
            <a:r>
              <a:rPr lang="en-NZ" sz="1200" dirty="0">
                <a:latin typeface="Lato" panose="020B0604020202020204" charset="0"/>
                <a:hlinkClick r:id="rId6"/>
              </a:rPr>
              <a:t>Kogan, Schoenfeld-</a:t>
            </a:r>
            <a:r>
              <a:rPr lang="en-NZ" sz="1200" dirty="0" err="1">
                <a:latin typeface="Lato" panose="020B0604020202020204" charset="0"/>
                <a:hlinkClick r:id="rId6"/>
              </a:rPr>
              <a:t>Tacher</a:t>
            </a:r>
            <a:r>
              <a:rPr lang="en-NZ" sz="1200" dirty="0">
                <a:latin typeface="Lato" panose="020B0604020202020204" charset="0"/>
                <a:hlinkClick r:id="rId6"/>
              </a:rPr>
              <a:t> et al. 2012</a:t>
            </a:r>
            <a:r>
              <a:rPr lang="en-NZ" sz="1200" dirty="0">
                <a:latin typeface="Lato" panose="020B0604020202020204" charset="0"/>
              </a:rPr>
              <a:t>, </a:t>
            </a:r>
            <a:r>
              <a:rPr lang="en-NZ" sz="1200" dirty="0">
                <a:latin typeface="Lato" panose="020B0604020202020204" charset="0"/>
                <a:hlinkClick r:id="rId7"/>
              </a:rPr>
              <a:t>Davis 2015</a:t>
            </a:r>
            <a:r>
              <a:rPr lang="en-NZ" sz="1200" dirty="0">
                <a:latin typeface="Lato" panose="020B0604020202020204" charset="0"/>
              </a:rPr>
              <a:t>, </a:t>
            </a:r>
            <a:r>
              <a:rPr lang="en-NZ" sz="1200" dirty="0">
                <a:latin typeface="Lato" panose="020B0604020202020204" charset="0"/>
                <a:hlinkClick r:id="rId8"/>
              </a:rPr>
              <a:t>Solhjoo, </a:t>
            </a:r>
            <a:r>
              <a:rPr lang="en-NZ" sz="1200" dirty="0" err="1">
                <a:latin typeface="Lato" panose="020B0604020202020204" charset="0"/>
                <a:hlinkClick r:id="rId8"/>
              </a:rPr>
              <a:t>Naghshineh</a:t>
            </a:r>
            <a:r>
              <a:rPr lang="en-NZ" sz="1200" dirty="0">
                <a:latin typeface="Lato" panose="020B0604020202020204" charset="0"/>
                <a:hlinkClick r:id="rId8"/>
              </a:rPr>
              <a:t> et al. 2017</a:t>
            </a:r>
            <a:r>
              <a:rPr lang="en-NZ" sz="1200" dirty="0">
                <a:latin typeface="Lato" panose="020B0604020202020204" charset="0"/>
              </a:rPr>
              <a:t>, </a:t>
            </a:r>
            <a:r>
              <a:rPr lang="en-NZ" sz="1200" dirty="0">
                <a:latin typeface="Lato" panose="020B0604020202020204" charset="0"/>
                <a:hlinkClick r:id="rId9"/>
              </a:rPr>
              <a:t>Kogan, Oxley et al. 2018</a:t>
            </a:r>
            <a:r>
              <a:rPr lang="en-NZ" sz="1200" dirty="0">
                <a:latin typeface="Lato" panose="020B0604020202020204" charset="0"/>
              </a:rPr>
              <a:t>, </a:t>
            </a:r>
            <a:r>
              <a:rPr lang="en-NZ" sz="1200" dirty="0" err="1">
                <a:latin typeface="Lato" panose="020B0604020202020204" charset="0"/>
                <a:hlinkClick r:id="rId10"/>
              </a:rPr>
              <a:t>Prata</a:t>
            </a:r>
            <a:r>
              <a:rPr lang="en-NZ" sz="1200" dirty="0">
                <a:latin typeface="Lato" panose="020B0604020202020204" charset="0"/>
                <a:hlinkClick r:id="rId10"/>
              </a:rPr>
              <a:t> 2020</a:t>
            </a:r>
            <a:r>
              <a:rPr lang="en-NZ" sz="1200" dirty="0">
                <a:latin typeface="Lato" panose="020B0604020202020204" charset="0"/>
              </a:rPr>
              <a:t>, </a:t>
            </a:r>
            <a:r>
              <a:rPr lang="en-NZ" sz="1200" dirty="0">
                <a:latin typeface="Lato" panose="020B0604020202020204" charset="0"/>
                <a:hlinkClick r:id="rId11"/>
              </a:rPr>
              <a:t>Lai, </a:t>
            </a:r>
            <a:r>
              <a:rPr lang="en-NZ" sz="1200" dirty="0" err="1">
                <a:latin typeface="Lato" panose="020B0604020202020204" charset="0"/>
                <a:hlinkClick r:id="rId11"/>
              </a:rPr>
              <a:t>Khosa</a:t>
            </a:r>
            <a:r>
              <a:rPr lang="en-NZ" sz="1200" dirty="0">
                <a:latin typeface="Lato" panose="020B0604020202020204" charset="0"/>
                <a:hlinkClick r:id="rId11"/>
              </a:rPr>
              <a:t> et al. 2021</a:t>
            </a:r>
            <a:r>
              <a:rPr lang="en-NZ" sz="1200" dirty="0">
                <a:latin typeface="Lato" panose="020B0604020202020204" charset="0"/>
              </a:rPr>
              <a:t>)</a:t>
            </a:r>
            <a:endParaRPr lang="en-NZ" dirty="0">
              <a:latin typeface="Lato" panose="020B0604020202020204" charset="0"/>
            </a:endParaRPr>
          </a:p>
          <a:p>
            <a:pPr algn="just">
              <a:spcBef>
                <a:spcPts val="600"/>
              </a:spcBef>
            </a:pPr>
            <a:r>
              <a:rPr lang="en-NZ" sz="2000" dirty="0">
                <a:latin typeface="Lato" panose="020B0604020202020204" charset="0"/>
              </a:rPr>
              <a:t>PHISB on social media </a:t>
            </a:r>
            <a:r>
              <a:rPr lang="en-NZ" sz="1200" dirty="0">
                <a:latin typeface="Lato" panose="020B0604020202020204" charset="0"/>
              </a:rPr>
              <a:t>(</a:t>
            </a:r>
            <a:r>
              <a:rPr lang="en-NZ" sz="1200" dirty="0">
                <a:latin typeface="Lato" panose="020B0604020202020204" charset="0"/>
                <a:hlinkClick r:id="rId12"/>
              </a:rPr>
              <a:t>Store, Side et al. 2011</a:t>
            </a:r>
            <a:r>
              <a:rPr lang="en-NZ" sz="1200" dirty="0">
                <a:latin typeface="Lato" panose="020B0604020202020204" charset="0"/>
              </a:rPr>
              <a:t>, </a:t>
            </a:r>
            <a:r>
              <a:rPr lang="en-NZ" sz="1200" dirty="0">
                <a:latin typeface="Lato" panose="020B0604020202020204" charset="0"/>
                <a:hlinkClick r:id="rId13"/>
              </a:rPr>
              <a:t>Oxley and Kogan 2018</a:t>
            </a:r>
            <a:r>
              <a:rPr lang="en-NZ" sz="1200" dirty="0">
                <a:latin typeface="Lato" panose="020B0604020202020204" charset="0"/>
              </a:rPr>
              <a:t>, </a:t>
            </a:r>
            <a:r>
              <a:rPr lang="en-NZ" sz="1200" dirty="0">
                <a:latin typeface="Lato" panose="020B0604020202020204" charset="0"/>
                <a:hlinkClick r:id="rId14"/>
              </a:rPr>
              <a:t>Kogan, Hazel et al. 2019</a:t>
            </a:r>
            <a:r>
              <a:rPr lang="en-NZ" sz="1200" dirty="0">
                <a:latin typeface="Lato" panose="020B0604020202020204" charset="0"/>
              </a:rPr>
              <a:t>, </a:t>
            </a:r>
            <a:r>
              <a:rPr lang="en-NZ" sz="1200" dirty="0">
                <a:latin typeface="Lato" panose="020B0604020202020204" charset="0"/>
                <a:hlinkClick r:id="rId15"/>
              </a:rPr>
              <a:t>Kogan, Little et al. 2021</a:t>
            </a:r>
            <a:r>
              <a:rPr lang="en-NZ" sz="1200" dirty="0">
                <a:latin typeface="Lato" panose="020B0604020202020204" charset="0"/>
              </a:rPr>
              <a:t>)</a:t>
            </a:r>
          </a:p>
          <a:p>
            <a:pPr algn="just">
              <a:spcBef>
                <a:spcPts val="600"/>
              </a:spcBef>
            </a:pPr>
            <a:r>
              <a:rPr lang="en-NZ" sz="2000" dirty="0">
                <a:latin typeface="Lato" panose="020B0604020202020204" charset="0"/>
              </a:rPr>
              <a:t>Veterinarians’ perception of PHISB </a:t>
            </a:r>
            <a:r>
              <a:rPr lang="en-NZ" sz="1200" dirty="0">
                <a:latin typeface="Lato" panose="020B0604020202020204" charset="0"/>
              </a:rPr>
              <a:t>(</a:t>
            </a:r>
            <a:r>
              <a:rPr lang="en-NZ" sz="1200" dirty="0">
                <a:latin typeface="Lato" panose="020B0604020202020204" charset="0"/>
                <a:hlinkClick r:id="rId5"/>
              </a:rPr>
              <a:t>Kogan, Schoenfeld-</a:t>
            </a:r>
            <a:r>
              <a:rPr lang="en-NZ" sz="1200" dirty="0" err="1">
                <a:latin typeface="Lato" panose="020B0604020202020204" charset="0"/>
                <a:hlinkClick r:id="rId5"/>
              </a:rPr>
              <a:t>Tacher</a:t>
            </a:r>
            <a:r>
              <a:rPr lang="en-NZ" sz="1200" dirty="0">
                <a:latin typeface="Lato" panose="020B0604020202020204" charset="0"/>
                <a:hlinkClick r:id="rId5"/>
              </a:rPr>
              <a:t> et al. 2010 </a:t>
            </a:r>
            <a:r>
              <a:rPr lang="en-NZ" sz="1200" dirty="0">
                <a:latin typeface="Lato" panose="020B0604020202020204" charset="0"/>
              </a:rPr>
              <a:t>, </a:t>
            </a:r>
            <a:r>
              <a:rPr lang="en-NZ" sz="1200" dirty="0">
                <a:latin typeface="Lato" panose="020B0604020202020204" charset="0"/>
                <a:hlinkClick r:id="rId16"/>
              </a:rPr>
              <a:t>King, </a:t>
            </a:r>
            <a:r>
              <a:rPr lang="en-NZ" sz="1200" dirty="0" err="1">
                <a:latin typeface="Lato" panose="020B0604020202020204" charset="0"/>
                <a:hlinkClick r:id="rId16"/>
              </a:rPr>
              <a:t>Bechter</a:t>
            </a:r>
            <a:r>
              <a:rPr lang="en-NZ" sz="1200" dirty="0">
                <a:latin typeface="Lato" panose="020B0604020202020204" charset="0"/>
                <a:hlinkClick r:id="rId16"/>
              </a:rPr>
              <a:t> et al. 2018</a:t>
            </a:r>
            <a:r>
              <a:rPr lang="en-NZ" sz="1200" dirty="0">
                <a:latin typeface="Lato" panose="020B0604020202020204" charset="0"/>
              </a:rPr>
              <a:t>, </a:t>
            </a:r>
            <a:r>
              <a:rPr lang="en-NZ" sz="1200" dirty="0" err="1">
                <a:latin typeface="Lato" panose="020B0604020202020204" charset="0"/>
                <a:hlinkClick r:id="rId17"/>
              </a:rPr>
              <a:t>Küper</a:t>
            </a:r>
            <a:r>
              <a:rPr lang="en-NZ" sz="1200" dirty="0">
                <a:latin typeface="Lato" panose="020B0604020202020204" charset="0"/>
                <a:hlinkClick r:id="rId17"/>
              </a:rPr>
              <a:t> and Merle 2020</a:t>
            </a:r>
            <a:r>
              <a:rPr lang="en-NZ" sz="1200" dirty="0">
                <a:latin typeface="Lato" panose="020B0604020202020204" charset="0"/>
              </a:rPr>
              <a:t>, </a:t>
            </a:r>
            <a:r>
              <a:rPr lang="en-NZ" sz="1200" dirty="0">
                <a:latin typeface="Lato" panose="020B0604020202020204" charset="0"/>
                <a:hlinkClick r:id="rId18"/>
              </a:rPr>
              <a:t>Kogan and Oxley 2020</a:t>
            </a:r>
            <a:r>
              <a:rPr lang="en-NZ" sz="1200" dirty="0">
                <a:latin typeface="Lato" panose="020B0604020202020204" charset="0"/>
              </a:rPr>
              <a:t>, </a:t>
            </a:r>
            <a:r>
              <a:rPr lang="en-NZ" sz="1200" dirty="0">
                <a:latin typeface="Lato" panose="020B0604020202020204" charset="0"/>
                <a:hlinkClick r:id="rId11"/>
              </a:rPr>
              <a:t>Lai, </a:t>
            </a:r>
            <a:r>
              <a:rPr lang="en-NZ" sz="1200" dirty="0" err="1">
                <a:latin typeface="Lato" panose="020B0604020202020204" charset="0"/>
                <a:hlinkClick r:id="rId11"/>
              </a:rPr>
              <a:t>Khosa</a:t>
            </a:r>
            <a:r>
              <a:rPr lang="en-NZ" sz="1200" dirty="0">
                <a:latin typeface="Lato" panose="020B0604020202020204" charset="0"/>
                <a:hlinkClick r:id="rId11"/>
              </a:rPr>
              <a:t> et al. 2021</a:t>
            </a:r>
            <a:r>
              <a:rPr lang="en-NZ" sz="1200" dirty="0">
                <a:latin typeface="Lato" panose="020B0604020202020204" charset="0"/>
              </a:rPr>
              <a:t>)</a:t>
            </a:r>
            <a:endParaRPr lang="en-NZ" dirty="0">
              <a:latin typeface="Lato" panose="020B0604020202020204" charset="0"/>
            </a:endParaRPr>
          </a:p>
        </p:txBody>
      </p:sp>
      <p:sp>
        <p:nvSpPr>
          <p:cNvPr id="12" name="Speech Bubble: Rectangle with Corners Rounded 11">
            <a:extLst>
              <a:ext uri="{FF2B5EF4-FFF2-40B4-BE49-F238E27FC236}">
                <a16:creationId xmlns:a16="http://schemas.microsoft.com/office/drawing/2014/main" id="{B258013F-23D9-416A-B241-5A3BA2C458A4}"/>
              </a:ext>
            </a:extLst>
          </p:cNvPr>
          <p:cNvSpPr/>
          <p:nvPr/>
        </p:nvSpPr>
        <p:spPr>
          <a:xfrm>
            <a:off x="3075147" y="3198741"/>
            <a:ext cx="2802835" cy="616227"/>
          </a:xfrm>
          <a:prstGeom prst="wedgeRoundRectCallout">
            <a:avLst>
              <a:gd name="adj1" fmla="val -65796"/>
              <a:gd name="adj2" fmla="val 35887"/>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latin typeface="Lato" panose="020B0604020202020204" charset="0"/>
              </a:rPr>
              <a:t>Low contribution of scholars from information field</a:t>
            </a:r>
            <a:endParaRPr lang="en-NZ" dirty="0">
              <a:latin typeface="Lato" panose="020B0604020202020204" charset="0"/>
            </a:endParaRPr>
          </a:p>
        </p:txBody>
      </p:sp>
    </p:spTree>
    <p:extLst>
      <p:ext uri="{BB962C8B-B14F-4D97-AF65-F5344CB8AC3E}">
        <p14:creationId xmlns:p14="http://schemas.microsoft.com/office/powerpoint/2010/main" val="334483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A346-D83D-42A4-9062-63FD5A53F2F7}"/>
              </a:ext>
            </a:extLst>
          </p:cNvPr>
          <p:cNvSpPr>
            <a:spLocks noGrp="1"/>
          </p:cNvSpPr>
          <p:nvPr>
            <p:ph type="title"/>
          </p:nvPr>
        </p:nvSpPr>
        <p:spPr>
          <a:xfrm>
            <a:off x="654652" y="238695"/>
            <a:ext cx="4246732" cy="1327826"/>
          </a:xfrm>
        </p:spPr>
        <p:txBody>
          <a:bodyPr/>
          <a:lstStyle/>
          <a:p>
            <a:r>
              <a:rPr lang="en-US" dirty="0"/>
              <a:t>Health Literacy</a:t>
            </a:r>
            <a:endParaRPr lang="en-NZ" dirty="0"/>
          </a:p>
        </p:txBody>
      </p:sp>
      <p:sp>
        <p:nvSpPr>
          <p:cNvPr id="4" name="Text Placeholder 3">
            <a:extLst>
              <a:ext uri="{FF2B5EF4-FFF2-40B4-BE49-F238E27FC236}">
                <a16:creationId xmlns:a16="http://schemas.microsoft.com/office/drawing/2014/main" id="{80B230BC-563F-496A-9F94-E790BE37613F}"/>
              </a:ext>
            </a:extLst>
          </p:cNvPr>
          <p:cNvSpPr>
            <a:spLocks noGrp="1"/>
          </p:cNvSpPr>
          <p:nvPr>
            <p:ph type="body" idx="2"/>
          </p:nvPr>
        </p:nvSpPr>
        <p:spPr>
          <a:xfrm>
            <a:off x="176383" y="1970843"/>
            <a:ext cx="4704790" cy="3811588"/>
          </a:xfrm>
        </p:spPr>
        <p:txBody>
          <a:bodyPr>
            <a:normAutofit/>
          </a:bodyPr>
          <a:lstStyle/>
          <a:p>
            <a:pPr indent="0"/>
            <a:r>
              <a:rPr lang="en-US" sz="2200" dirty="0"/>
              <a:t>“the capacity of an individual to obtain, interpret, understand, and apply health information and services in ways that are health-enhancing”. </a:t>
            </a:r>
            <a:endParaRPr lang="en-NZ" sz="2200" dirty="0"/>
          </a:p>
        </p:txBody>
      </p:sp>
      <p:sp>
        <p:nvSpPr>
          <p:cNvPr id="5" name="Slide Number Placeholder 4">
            <a:extLst>
              <a:ext uri="{FF2B5EF4-FFF2-40B4-BE49-F238E27FC236}">
                <a16:creationId xmlns:a16="http://schemas.microsoft.com/office/drawing/2014/main" id="{D850E97B-93F6-4F9C-9FB1-06E3DA9970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
        <p:nvSpPr>
          <p:cNvPr id="8" name="Text Placeholder 7">
            <a:extLst>
              <a:ext uri="{FF2B5EF4-FFF2-40B4-BE49-F238E27FC236}">
                <a16:creationId xmlns:a16="http://schemas.microsoft.com/office/drawing/2014/main" id="{0A083C6B-8927-4600-B79C-111F53315852}"/>
              </a:ext>
            </a:extLst>
          </p:cNvPr>
          <p:cNvSpPr>
            <a:spLocks noGrp="1"/>
          </p:cNvSpPr>
          <p:nvPr>
            <p:ph type="body" idx="1"/>
          </p:nvPr>
        </p:nvSpPr>
        <p:spPr>
          <a:xfrm>
            <a:off x="5114262" y="5641985"/>
            <a:ext cx="6794204" cy="499729"/>
          </a:xfrm>
        </p:spPr>
        <p:txBody>
          <a:bodyPr>
            <a:normAutofit/>
          </a:bodyPr>
          <a:lstStyle/>
          <a:p>
            <a:pPr marL="50800" indent="0">
              <a:buNone/>
            </a:pPr>
            <a:r>
              <a:rPr lang="en-US" sz="1600" dirty="0">
                <a:hlinkClick r:id="rId3"/>
              </a:rPr>
              <a:t>Health literacy model for veterinary practice (Shaw et al. 2017)</a:t>
            </a:r>
            <a:endParaRPr lang="en-NZ" sz="1600" dirty="0"/>
          </a:p>
        </p:txBody>
      </p:sp>
      <p:grpSp>
        <p:nvGrpSpPr>
          <p:cNvPr id="25" name="Group 24">
            <a:extLst>
              <a:ext uri="{FF2B5EF4-FFF2-40B4-BE49-F238E27FC236}">
                <a16:creationId xmlns:a16="http://schemas.microsoft.com/office/drawing/2014/main" id="{6F3A86F3-655D-4A50-B230-52F9E3425620}"/>
              </a:ext>
            </a:extLst>
          </p:cNvPr>
          <p:cNvGrpSpPr/>
          <p:nvPr/>
        </p:nvGrpSpPr>
        <p:grpSpPr>
          <a:xfrm>
            <a:off x="5613991" y="547190"/>
            <a:ext cx="4940485" cy="5094795"/>
            <a:chOff x="5667153" y="522837"/>
            <a:chExt cx="4940485" cy="5094795"/>
          </a:xfrm>
        </p:grpSpPr>
        <p:pic>
          <p:nvPicPr>
            <p:cNvPr id="12" name="Picture 11">
              <a:extLst>
                <a:ext uri="{FF2B5EF4-FFF2-40B4-BE49-F238E27FC236}">
                  <a16:creationId xmlns:a16="http://schemas.microsoft.com/office/drawing/2014/main" id="{142A2B2C-C2C4-4153-8DD9-B9CB116C1C2E}"/>
                </a:ext>
              </a:extLst>
            </p:cNvPr>
            <p:cNvPicPr>
              <a:picLocks noChangeAspect="1"/>
            </p:cNvPicPr>
            <p:nvPr/>
          </p:nvPicPr>
          <p:blipFill>
            <a:blip r:embed="rId4"/>
            <a:stretch>
              <a:fillRect/>
            </a:stretch>
          </p:blipFill>
          <p:spPr>
            <a:xfrm>
              <a:off x="5667153" y="522837"/>
              <a:ext cx="4940485" cy="5094795"/>
            </a:xfrm>
            <a:prstGeom prst="rect">
              <a:avLst/>
            </a:prstGeom>
          </p:spPr>
        </p:pic>
        <p:sp>
          <p:nvSpPr>
            <p:cNvPr id="13" name="TextBox 12">
              <a:extLst>
                <a:ext uri="{FF2B5EF4-FFF2-40B4-BE49-F238E27FC236}">
                  <a16:creationId xmlns:a16="http://schemas.microsoft.com/office/drawing/2014/main" id="{423C09AA-B513-4D7D-81A9-B6C55DC16492}"/>
                </a:ext>
              </a:extLst>
            </p:cNvPr>
            <p:cNvSpPr txBox="1"/>
            <p:nvPr/>
          </p:nvSpPr>
          <p:spPr>
            <a:xfrm>
              <a:off x="5892892" y="781228"/>
              <a:ext cx="1070344" cy="461665"/>
            </a:xfrm>
            <a:prstGeom prst="rect">
              <a:avLst/>
            </a:prstGeom>
            <a:noFill/>
          </p:spPr>
          <p:txBody>
            <a:bodyPr wrap="square" rtlCol="0">
              <a:spAutoFit/>
            </a:bodyPr>
            <a:lstStyle/>
            <a:p>
              <a:pPr algn="ctr"/>
              <a:r>
                <a:rPr lang="en-US" sz="1200" b="1" dirty="0">
                  <a:latin typeface="Lato" panose="020B0604020202020204" charset="0"/>
                </a:rPr>
                <a:t>Functional literacy</a:t>
              </a:r>
              <a:endParaRPr lang="en-NZ" sz="1200" b="1" dirty="0">
                <a:latin typeface="Lato" panose="020B0604020202020204" charset="0"/>
              </a:endParaRPr>
            </a:p>
          </p:txBody>
        </p:sp>
        <p:sp>
          <p:nvSpPr>
            <p:cNvPr id="14" name="TextBox 13">
              <a:extLst>
                <a:ext uri="{FF2B5EF4-FFF2-40B4-BE49-F238E27FC236}">
                  <a16:creationId xmlns:a16="http://schemas.microsoft.com/office/drawing/2014/main" id="{7C8F3C99-F128-4492-8ABB-79F38400D151}"/>
                </a:ext>
              </a:extLst>
            </p:cNvPr>
            <p:cNvSpPr txBox="1"/>
            <p:nvPr/>
          </p:nvSpPr>
          <p:spPr>
            <a:xfrm>
              <a:off x="8924107" y="797055"/>
              <a:ext cx="1450442" cy="461665"/>
            </a:xfrm>
            <a:prstGeom prst="rect">
              <a:avLst/>
            </a:prstGeom>
            <a:noFill/>
          </p:spPr>
          <p:txBody>
            <a:bodyPr wrap="square" rtlCol="0">
              <a:spAutoFit/>
            </a:bodyPr>
            <a:lstStyle/>
            <a:p>
              <a:pPr algn="ctr"/>
              <a:r>
                <a:rPr lang="en-US" sz="1200" b="1" dirty="0">
                  <a:latin typeface="Lato" panose="020B0604020202020204" charset="0"/>
                </a:rPr>
                <a:t>Critical</a:t>
              </a:r>
            </a:p>
            <a:p>
              <a:pPr algn="ctr"/>
              <a:r>
                <a:rPr lang="en-US" sz="1200" b="1" dirty="0">
                  <a:latin typeface="Lato" panose="020B0604020202020204" charset="0"/>
                </a:rPr>
                <a:t>literacy</a:t>
              </a:r>
              <a:endParaRPr lang="en-NZ" sz="1200" b="1" dirty="0">
                <a:latin typeface="Lato" panose="020B0604020202020204" charset="0"/>
              </a:endParaRPr>
            </a:p>
          </p:txBody>
        </p:sp>
        <p:sp>
          <p:nvSpPr>
            <p:cNvPr id="15" name="TextBox 14">
              <a:extLst>
                <a:ext uri="{FF2B5EF4-FFF2-40B4-BE49-F238E27FC236}">
                  <a16:creationId xmlns:a16="http://schemas.microsoft.com/office/drawing/2014/main" id="{A27AA507-2F7C-4ED8-A4CA-28468C408ACD}"/>
                </a:ext>
              </a:extLst>
            </p:cNvPr>
            <p:cNvSpPr txBox="1"/>
            <p:nvPr/>
          </p:nvSpPr>
          <p:spPr>
            <a:xfrm>
              <a:off x="7295630" y="781228"/>
              <a:ext cx="1450442" cy="461665"/>
            </a:xfrm>
            <a:prstGeom prst="rect">
              <a:avLst/>
            </a:prstGeom>
            <a:noFill/>
          </p:spPr>
          <p:txBody>
            <a:bodyPr wrap="square" rtlCol="0">
              <a:spAutoFit/>
            </a:bodyPr>
            <a:lstStyle/>
            <a:p>
              <a:pPr algn="ctr"/>
              <a:r>
                <a:rPr lang="en-US" sz="1200" b="1" dirty="0">
                  <a:latin typeface="Lato" panose="020B0604020202020204" charset="0"/>
                </a:rPr>
                <a:t>Communicative literacy</a:t>
              </a:r>
              <a:endParaRPr lang="en-NZ" sz="1200" b="1" dirty="0">
                <a:latin typeface="Lato" panose="020B0604020202020204" charset="0"/>
              </a:endParaRPr>
            </a:p>
          </p:txBody>
        </p:sp>
        <p:sp>
          <p:nvSpPr>
            <p:cNvPr id="16" name="TextBox 15">
              <a:extLst>
                <a:ext uri="{FF2B5EF4-FFF2-40B4-BE49-F238E27FC236}">
                  <a16:creationId xmlns:a16="http://schemas.microsoft.com/office/drawing/2014/main" id="{257EE55E-6BC9-4224-925A-3361D158CA53}"/>
                </a:ext>
              </a:extLst>
            </p:cNvPr>
            <p:cNvSpPr txBox="1"/>
            <p:nvPr/>
          </p:nvSpPr>
          <p:spPr>
            <a:xfrm>
              <a:off x="7295630" y="2135107"/>
              <a:ext cx="1450442" cy="461665"/>
            </a:xfrm>
            <a:prstGeom prst="rect">
              <a:avLst/>
            </a:prstGeom>
            <a:noFill/>
          </p:spPr>
          <p:txBody>
            <a:bodyPr wrap="square" rtlCol="0">
              <a:spAutoFit/>
            </a:bodyPr>
            <a:lstStyle/>
            <a:p>
              <a:pPr algn="ctr"/>
              <a:r>
                <a:rPr lang="en-US" sz="1200" b="1" dirty="0">
                  <a:latin typeface="Lato" panose="020B0604020202020204" charset="0"/>
                </a:rPr>
                <a:t>Health</a:t>
              </a:r>
            </a:p>
            <a:p>
              <a:pPr algn="ctr"/>
              <a:r>
                <a:rPr lang="en-US" sz="1200" b="1" dirty="0">
                  <a:latin typeface="Lato" panose="020B0604020202020204" charset="0"/>
                </a:rPr>
                <a:t>literacy</a:t>
              </a:r>
              <a:endParaRPr lang="en-NZ" sz="1200" b="1" dirty="0">
                <a:latin typeface="Lato" panose="020B0604020202020204" charset="0"/>
              </a:endParaRPr>
            </a:p>
          </p:txBody>
        </p:sp>
        <p:sp>
          <p:nvSpPr>
            <p:cNvPr id="17" name="TextBox 16">
              <a:extLst>
                <a:ext uri="{FF2B5EF4-FFF2-40B4-BE49-F238E27FC236}">
                  <a16:creationId xmlns:a16="http://schemas.microsoft.com/office/drawing/2014/main" id="{57D10A4F-D768-4118-B8A8-9F23D6728F77}"/>
                </a:ext>
              </a:extLst>
            </p:cNvPr>
            <p:cNvSpPr txBox="1"/>
            <p:nvPr/>
          </p:nvSpPr>
          <p:spPr>
            <a:xfrm>
              <a:off x="7295630" y="3482953"/>
              <a:ext cx="1450442" cy="461665"/>
            </a:xfrm>
            <a:prstGeom prst="rect">
              <a:avLst/>
            </a:prstGeom>
            <a:noFill/>
          </p:spPr>
          <p:txBody>
            <a:bodyPr wrap="square" rtlCol="0">
              <a:spAutoFit/>
            </a:bodyPr>
            <a:lstStyle/>
            <a:p>
              <a:pPr algn="ctr"/>
              <a:r>
                <a:rPr lang="en-US" sz="1200" b="1" dirty="0">
                  <a:latin typeface="Lato" panose="020B0604020202020204" charset="0"/>
                </a:rPr>
                <a:t>Client empowerment</a:t>
              </a:r>
              <a:endParaRPr lang="en-NZ" sz="1200" b="1" dirty="0">
                <a:latin typeface="Lato" panose="020B0604020202020204" charset="0"/>
              </a:endParaRPr>
            </a:p>
          </p:txBody>
        </p:sp>
        <p:sp>
          <p:nvSpPr>
            <p:cNvPr id="18" name="TextBox 17">
              <a:extLst>
                <a:ext uri="{FF2B5EF4-FFF2-40B4-BE49-F238E27FC236}">
                  <a16:creationId xmlns:a16="http://schemas.microsoft.com/office/drawing/2014/main" id="{AF2BEE36-0C05-4986-9FBC-2F5B158BC728}"/>
                </a:ext>
              </a:extLst>
            </p:cNvPr>
            <p:cNvSpPr txBox="1"/>
            <p:nvPr/>
          </p:nvSpPr>
          <p:spPr>
            <a:xfrm>
              <a:off x="8924107" y="3575285"/>
              <a:ext cx="1450442" cy="276999"/>
            </a:xfrm>
            <a:prstGeom prst="rect">
              <a:avLst/>
            </a:prstGeom>
            <a:noFill/>
          </p:spPr>
          <p:txBody>
            <a:bodyPr wrap="square" rtlCol="0">
              <a:spAutoFit/>
            </a:bodyPr>
            <a:lstStyle/>
            <a:p>
              <a:pPr algn="ctr"/>
              <a:r>
                <a:rPr lang="en-US" sz="1200" b="1" dirty="0">
                  <a:latin typeface="Lato" panose="020B0604020202020204" charset="0"/>
                </a:rPr>
                <a:t>Self-efficacy</a:t>
              </a:r>
              <a:endParaRPr lang="en-NZ" sz="1200" b="1" dirty="0">
                <a:latin typeface="Lato" panose="020B0604020202020204" charset="0"/>
              </a:endParaRPr>
            </a:p>
          </p:txBody>
        </p:sp>
        <p:sp>
          <p:nvSpPr>
            <p:cNvPr id="19" name="TextBox 18">
              <a:extLst>
                <a:ext uri="{FF2B5EF4-FFF2-40B4-BE49-F238E27FC236}">
                  <a16:creationId xmlns:a16="http://schemas.microsoft.com/office/drawing/2014/main" id="{14BA25CB-18B0-4E7B-B170-2C41DC4D3DB8}"/>
                </a:ext>
              </a:extLst>
            </p:cNvPr>
            <p:cNvSpPr txBox="1"/>
            <p:nvPr/>
          </p:nvSpPr>
          <p:spPr>
            <a:xfrm>
              <a:off x="7387779" y="4840904"/>
              <a:ext cx="1450442" cy="276999"/>
            </a:xfrm>
            <a:prstGeom prst="rect">
              <a:avLst/>
            </a:prstGeom>
            <a:noFill/>
          </p:spPr>
          <p:txBody>
            <a:bodyPr wrap="square" rtlCol="0">
              <a:spAutoFit/>
            </a:bodyPr>
            <a:lstStyle/>
            <a:p>
              <a:pPr algn="ctr"/>
              <a:r>
                <a:rPr lang="en-US" sz="1200" b="1" dirty="0">
                  <a:latin typeface="Lato" panose="020B0604020202020204" charset="0"/>
                </a:rPr>
                <a:t>Pet care</a:t>
              </a:r>
              <a:endParaRPr lang="en-NZ" sz="1200" b="1" dirty="0">
                <a:latin typeface="Lato" panose="020B0604020202020204" charset="0"/>
              </a:endParaRPr>
            </a:p>
          </p:txBody>
        </p:sp>
        <p:sp>
          <p:nvSpPr>
            <p:cNvPr id="20" name="TextBox 19">
              <a:extLst>
                <a:ext uri="{FF2B5EF4-FFF2-40B4-BE49-F238E27FC236}">
                  <a16:creationId xmlns:a16="http://schemas.microsoft.com/office/drawing/2014/main" id="{BB5A9A8B-957F-4651-AB3C-6D79B6840F7F}"/>
                </a:ext>
              </a:extLst>
            </p:cNvPr>
            <p:cNvSpPr txBox="1"/>
            <p:nvPr/>
          </p:nvSpPr>
          <p:spPr>
            <a:xfrm>
              <a:off x="8994012" y="4833637"/>
              <a:ext cx="1450442" cy="461665"/>
            </a:xfrm>
            <a:prstGeom prst="rect">
              <a:avLst/>
            </a:prstGeom>
            <a:noFill/>
          </p:spPr>
          <p:txBody>
            <a:bodyPr wrap="square" rtlCol="0">
              <a:spAutoFit/>
            </a:bodyPr>
            <a:lstStyle/>
            <a:p>
              <a:pPr algn="ctr"/>
              <a:r>
                <a:rPr lang="en-US" sz="1200" b="1" dirty="0">
                  <a:latin typeface="Lato" panose="020B0604020202020204" charset="0"/>
                </a:rPr>
                <a:t>Overall</a:t>
              </a:r>
            </a:p>
            <a:p>
              <a:pPr algn="ctr"/>
              <a:r>
                <a:rPr lang="en-US" sz="1200" b="1" dirty="0">
                  <a:latin typeface="Lato" panose="020B0604020202020204" charset="0"/>
                </a:rPr>
                <a:t>Pet health</a:t>
              </a:r>
              <a:endParaRPr lang="en-NZ" sz="1200" b="1" dirty="0">
                <a:latin typeface="Lato" panose="020B0604020202020204" charset="0"/>
              </a:endParaRPr>
            </a:p>
          </p:txBody>
        </p:sp>
      </p:grpSp>
    </p:spTree>
    <p:extLst>
      <p:ext uri="{BB962C8B-B14F-4D97-AF65-F5344CB8AC3E}">
        <p14:creationId xmlns:p14="http://schemas.microsoft.com/office/powerpoint/2010/main" val="378160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A346-D83D-42A4-9062-63FD5A53F2F7}"/>
              </a:ext>
            </a:extLst>
          </p:cNvPr>
          <p:cNvSpPr>
            <a:spLocks noGrp="1"/>
          </p:cNvSpPr>
          <p:nvPr>
            <p:ph type="title"/>
          </p:nvPr>
        </p:nvSpPr>
        <p:spPr>
          <a:xfrm>
            <a:off x="654652" y="238695"/>
            <a:ext cx="4246732" cy="1327826"/>
          </a:xfrm>
        </p:spPr>
        <p:txBody>
          <a:bodyPr/>
          <a:lstStyle/>
          <a:p>
            <a:r>
              <a:rPr lang="en-US" dirty="0"/>
              <a:t>Health Literacy</a:t>
            </a:r>
            <a:endParaRPr lang="en-NZ" dirty="0"/>
          </a:p>
        </p:txBody>
      </p:sp>
      <p:sp>
        <p:nvSpPr>
          <p:cNvPr id="3" name="Text Placeholder 2">
            <a:extLst>
              <a:ext uri="{FF2B5EF4-FFF2-40B4-BE49-F238E27FC236}">
                <a16:creationId xmlns:a16="http://schemas.microsoft.com/office/drawing/2014/main" id="{D43D9377-0295-4588-8918-F8F519EBEAD0}"/>
              </a:ext>
            </a:extLst>
          </p:cNvPr>
          <p:cNvSpPr>
            <a:spLocks noGrp="1"/>
          </p:cNvSpPr>
          <p:nvPr>
            <p:ph type="body" idx="1"/>
          </p:nvPr>
        </p:nvSpPr>
        <p:spPr>
          <a:xfrm>
            <a:off x="574158" y="1874633"/>
            <a:ext cx="10579395" cy="4161699"/>
          </a:xfrm>
        </p:spPr>
        <p:txBody>
          <a:bodyPr>
            <a:normAutofit/>
          </a:bodyPr>
          <a:lstStyle/>
          <a:p>
            <a:r>
              <a:rPr lang="en-US" sz="2200" dirty="0"/>
              <a:t>Initiatives for veterinary practice:</a:t>
            </a:r>
          </a:p>
          <a:p>
            <a:pPr lvl="1">
              <a:spcBef>
                <a:spcPts val="1200"/>
              </a:spcBef>
              <a:buFont typeface="Wingdings" panose="05000000000000000000" pitchFamily="2" charset="2"/>
              <a:buChar char="q"/>
            </a:pPr>
            <a:r>
              <a:rPr lang="en-US" sz="2200" dirty="0"/>
              <a:t>evaluate the quality of pet health info </a:t>
            </a:r>
            <a:r>
              <a:rPr lang="en-US" sz="1200" dirty="0"/>
              <a:t>(e.g.  </a:t>
            </a:r>
            <a:r>
              <a:rPr lang="en-US" sz="1200" dirty="0">
                <a:hlinkClick r:id="rId3"/>
              </a:rPr>
              <a:t>Murphy 2006</a:t>
            </a:r>
            <a:r>
              <a:rPr lang="en-US" sz="1200" dirty="0"/>
              <a:t>, </a:t>
            </a:r>
            <a:r>
              <a:rPr lang="en-US" sz="1200" dirty="0">
                <a:hlinkClick r:id="rId4"/>
              </a:rPr>
              <a:t>Taggart, Wardlaw et al. 2010</a:t>
            </a:r>
            <a:r>
              <a:rPr lang="en-US" sz="1200" dirty="0"/>
              <a:t>, </a:t>
            </a:r>
            <a:r>
              <a:rPr lang="en-US" sz="1200" dirty="0">
                <a:hlinkClick r:id="rId5"/>
              </a:rPr>
              <a:t>Royal, </a:t>
            </a:r>
            <a:r>
              <a:rPr lang="en-US" sz="1200" dirty="0" err="1">
                <a:hlinkClick r:id="rId5"/>
              </a:rPr>
              <a:t>Sheats</a:t>
            </a:r>
            <a:r>
              <a:rPr lang="en-US" sz="1200" dirty="0">
                <a:hlinkClick r:id="rId5"/>
              </a:rPr>
              <a:t> et al. 2018</a:t>
            </a:r>
            <a:r>
              <a:rPr lang="en-US" sz="1200" dirty="0"/>
              <a:t>, </a:t>
            </a:r>
            <a:r>
              <a:rPr lang="fr-FR" sz="1200" dirty="0">
                <a:hlinkClick r:id="rId6"/>
              </a:rPr>
              <a:t>Sheats, Royal et al. 2019</a:t>
            </a:r>
            <a:r>
              <a:rPr lang="fr-FR" sz="1200" dirty="0"/>
              <a:t>, </a:t>
            </a:r>
            <a:r>
              <a:rPr lang="fr-FR" sz="1200" dirty="0" err="1">
                <a:hlinkClick r:id="rId7"/>
              </a:rPr>
              <a:t>Sobolewski</a:t>
            </a:r>
            <a:r>
              <a:rPr lang="fr-FR" sz="1200" dirty="0">
                <a:hlinkClick r:id="rId7"/>
              </a:rPr>
              <a:t>, Bryan et al. 2019</a:t>
            </a:r>
            <a:r>
              <a:rPr lang="fr-FR" sz="1200" dirty="0"/>
              <a:t>, </a:t>
            </a:r>
            <a:r>
              <a:rPr lang="fr-FR" sz="1200" dirty="0">
                <a:hlinkClick r:id="rId8"/>
              </a:rPr>
              <a:t>Baxter and </a:t>
            </a:r>
            <a:r>
              <a:rPr lang="fr-FR" sz="1200" dirty="0" err="1">
                <a:hlinkClick r:id="rId8"/>
              </a:rPr>
              <a:t>Viera</a:t>
            </a:r>
            <a:r>
              <a:rPr lang="fr-FR" sz="1200" dirty="0">
                <a:hlinkClick r:id="rId8"/>
              </a:rPr>
              <a:t> 2020</a:t>
            </a:r>
            <a:r>
              <a:rPr lang="fr-FR" sz="1200" dirty="0"/>
              <a:t>)</a:t>
            </a:r>
            <a:endParaRPr lang="en-US" sz="1200" dirty="0"/>
          </a:p>
          <a:p>
            <a:pPr lvl="1">
              <a:spcBef>
                <a:spcPts val="1800"/>
              </a:spcBef>
              <a:buFont typeface="Wingdings" panose="05000000000000000000" pitchFamily="2" charset="2"/>
              <a:buChar char="q"/>
            </a:pPr>
            <a:r>
              <a:rPr lang="en-US" sz="2200" dirty="0"/>
              <a:t>measure guardians’ information skills </a:t>
            </a:r>
          </a:p>
          <a:p>
            <a:pPr lvl="1">
              <a:spcBef>
                <a:spcPts val="1800"/>
              </a:spcBef>
              <a:buFont typeface="Wingdings" panose="05000000000000000000" pitchFamily="2" charset="2"/>
              <a:buChar char="q"/>
            </a:pPr>
            <a:r>
              <a:rPr lang="en-US" sz="2200" dirty="0"/>
              <a:t>educate guardians’ how to evaluate pet health info (enhancing users’ information skills) </a:t>
            </a:r>
            <a:r>
              <a:rPr lang="en-US" sz="1200" dirty="0"/>
              <a:t>(e.g. </a:t>
            </a:r>
            <a:r>
              <a:rPr lang="en-US" sz="1200" dirty="0">
                <a:hlinkClick r:id="rId9"/>
              </a:rPr>
              <a:t>Kogan, Schoenfeld-</a:t>
            </a:r>
            <a:r>
              <a:rPr lang="en-US" sz="1200" dirty="0" err="1">
                <a:hlinkClick r:id="rId9"/>
              </a:rPr>
              <a:t>Tacher</a:t>
            </a:r>
            <a:r>
              <a:rPr lang="en-US" sz="1200" dirty="0">
                <a:hlinkClick r:id="rId9"/>
              </a:rPr>
              <a:t> et al. 2014</a:t>
            </a:r>
            <a:r>
              <a:rPr lang="en-US" sz="1200" dirty="0"/>
              <a:t>, </a:t>
            </a:r>
            <a:r>
              <a:rPr lang="en-US" sz="1200" dirty="0">
                <a:hlinkClick r:id="rId10"/>
              </a:rPr>
              <a:t>Solhjoo, </a:t>
            </a:r>
            <a:r>
              <a:rPr lang="en-US" sz="1200" dirty="0" err="1">
                <a:hlinkClick r:id="rId10"/>
              </a:rPr>
              <a:t>Naghshineh</a:t>
            </a:r>
            <a:r>
              <a:rPr lang="en-US" sz="1200" dirty="0">
                <a:hlinkClick r:id="rId10"/>
              </a:rPr>
              <a:t> et al. 2019</a:t>
            </a:r>
            <a:r>
              <a:rPr lang="en-US" sz="1200" dirty="0"/>
              <a:t>)</a:t>
            </a:r>
          </a:p>
          <a:p>
            <a:pPr lvl="1">
              <a:spcBef>
                <a:spcPts val="1800"/>
              </a:spcBef>
              <a:buFont typeface="Wingdings" panose="05000000000000000000" pitchFamily="2" charset="2"/>
              <a:buChar char="q"/>
            </a:pPr>
            <a:r>
              <a:rPr lang="en-US" sz="2200" dirty="0"/>
              <a:t>provide pet health info (in veterinary consulting, and written communication)  based on guardian’s health literacy level</a:t>
            </a:r>
          </a:p>
          <a:p>
            <a:pPr marL="533400" lvl="1" indent="0">
              <a:buNone/>
            </a:pPr>
            <a:endParaRPr lang="en-US" dirty="0"/>
          </a:p>
        </p:txBody>
      </p:sp>
      <p:sp>
        <p:nvSpPr>
          <p:cNvPr id="5" name="Slide Number Placeholder 4">
            <a:extLst>
              <a:ext uri="{FF2B5EF4-FFF2-40B4-BE49-F238E27FC236}">
                <a16:creationId xmlns:a16="http://schemas.microsoft.com/office/drawing/2014/main" id="{D850E97B-93F6-4F9C-9FB1-06E3DA9970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
        <p:nvSpPr>
          <p:cNvPr id="6" name="Speech Bubble: Rectangle with Corners Rounded 5">
            <a:extLst>
              <a:ext uri="{FF2B5EF4-FFF2-40B4-BE49-F238E27FC236}">
                <a16:creationId xmlns:a16="http://schemas.microsoft.com/office/drawing/2014/main" id="{DBA0365F-AB55-4F88-ABC8-3D6A84709F06}"/>
              </a:ext>
            </a:extLst>
          </p:cNvPr>
          <p:cNvSpPr/>
          <p:nvPr/>
        </p:nvSpPr>
        <p:spPr>
          <a:xfrm>
            <a:off x="6481162" y="1874633"/>
            <a:ext cx="2558327" cy="616227"/>
          </a:xfrm>
          <a:prstGeom prst="wedgeRoundRectCallout">
            <a:avLst>
              <a:gd name="adj1" fmla="val -64165"/>
              <a:gd name="adj2" fmla="val 4924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latin typeface="Lato" panose="020B0604020202020204" charset="0"/>
              </a:rPr>
              <a:t>more contribution of scholars from information field</a:t>
            </a:r>
            <a:endParaRPr lang="en-NZ" dirty="0">
              <a:latin typeface="Lato" panose="020B0604020202020204" charset="0"/>
            </a:endParaRPr>
          </a:p>
        </p:txBody>
      </p:sp>
    </p:spTree>
    <p:extLst>
      <p:ext uri="{BB962C8B-B14F-4D97-AF65-F5344CB8AC3E}">
        <p14:creationId xmlns:p14="http://schemas.microsoft.com/office/powerpoint/2010/main" val="374915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A346-D83D-42A4-9062-63FD5A53F2F7}"/>
              </a:ext>
            </a:extLst>
          </p:cNvPr>
          <p:cNvSpPr>
            <a:spLocks noGrp="1"/>
          </p:cNvSpPr>
          <p:nvPr>
            <p:ph type="title"/>
          </p:nvPr>
        </p:nvSpPr>
        <p:spPr>
          <a:xfrm>
            <a:off x="654652" y="238695"/>
            <a:ext cx="4246732" cy="1327826"/>
          </a:xfrm>
        </p:spPr>
        <p:txBody>
          <a:bodyPr/>
          <a:lstStyle/>
          <a:p>
            <a:r>
              <a:rPr lang="en-US" dirty="0"/>
              <a:t>Health Literacy</a:t>
            </a:r>
            <a:endParaRPr lang="en-NZ" dirty="0"/>
          </a:p>
        </p:txBody>
      </p:sp>
      <p:sp>
        <p:nvSpPr>
          <p:cNvPr id="4" name="Text Placeholder 3">
            <a:extLst>
              <a:ext uri="{FF2B5EF4-FFF2-40B4-BE49-F238E27FC236}">
                <a16:creationId xmlns:a16="http://schemas.microsoft.com/office/drawing/2014/main" id="{80B230BC-563F-496A-9F94-E790BE37613F}"/>
              </a:ext>
            </a:extLst>
          </p:cNvPr>
          <p:cNvSpPr>
            <a:spLocks noGrp="1"/>
          </p:cNvSpPr>
          <p:nvPr>
            <p:ph type="body" idx="2"/>
          </p:nvPr>
        </p:nvSpPr>
        <p:spPr>
          <a:xfrm>
            <a:off x="231773" y="1433769"/>
            <a:ext cx="3860800" cy="520538"/>
          </a:xfrm>
        </p:spPr>
        <p:txBody>
          <a:bodyPr>
            <a:noAutofit/>
          </a:bodyPr>
          <a:lstStyle/>
          <a:p>
            <a:pPr indent="0"/>
            <a:r>
              <a:rPr lang="en-US" sz="2400" dirty="0">
                <a:solidFill>
                  <a:srgbClr val="7E9AAC"/>
                </a:solidFill>
              </a:rPr>
              <a:t>How to measure?</a:t>
            </a:r>
            <a:endParaRPr lang="en-NZ" sz="2400" dirty="0">
              <a:solidFill>
                <a:srgbClr val="7E9AAC"/>
              </a:solidFill>
            </a:endParaRPr>
          </a:p>
        </p:txBody>
      </p:sp>
      <p:sp>
        <p:nvSpPr>
          <p:cNvPr id="5" name="Slide Number Placeholder 4">
            <a:extLst>
              <a:ext uri="{FF2B5EF4-FFF2-40B4-BE49-F238E27FC236}">
                <a16:creationId xmlns:a16="http://schemas.microsoft.com/office/drawing/2014/main" id="{D850E97B-93F6-4F9C-9FB1-06E3DA9970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
        <p:nvSpPr>
          <p:cNvPr id="15" name="Text Placeholder 4">
            <a:extLst>
              <a:ext uri="{FF2B5EF4-FFF2-40B4-BE49-F238E27FC236}">
                <a16:creationId xmlns:a16="http://schemas.microsoft.com/office/drawing/2014/main" id="{9D5729DD-A394-4C3A-8CEE-9F881B8510A3}"/>
              </a:ext>
            </a:extLst>
          </p:cNvPr>
          <p:cNvSpPr>
            <a:spLocks noGrp="1"/>
          </p:cNvSpPr>
          <p:nvPr>
            <p:ph type="body" idx="1"/>
          </p:nvPr>
        </p:nvSpPr>
        <p:spPr>
          <a:xfrm>
            <a:off x="8434317" y="1694038"/>
            <a:ext cx="3258329" cy="3715625"/>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274320" indent="0" algn="just">
              <a:buNone/>
            </a:pPr>
            <a:r>
              <a:rPr lang="en-US" sz="2100" b="1" dirty="0"/>
              <a:t>Quality of pet health info</a:t>
            </a:r>
          </a:p>
          <a:p>
            <a:pPr marL="274320" indent="0">
              <a:spcBef>
                <a:spcPts val="1200"/>
              </a:spcBef>
              <a:buNone/>
            </a:pPr>
            <a:r>
              <a:rPr lang="en-US" sz="2200" dirty="0"/>
              <a:t>Readability analysis: Flesch Kincaid readability scores,  Grade Level scores,  free </a:t>
            </a:r>
            <a:r>
              <a:rPr lang="en-US" sz="2200" dirty="0">
                <a:hlinkClick r:id="rId3" action="ppaction://hlinkfile"/>
              </a:rPr>
              <a:t>readability calculators</a:t>
            </a:r>
            <a:r>
              <a:rPr lang="en-US" sz="2200" dirty="0"/>
              <a:t>. </a:t>
            </a:r>
          </a:p>
          <a:p>
            <a:pPr marL="274320" indent="0">
              <a:spcBef>
                <a:spcPts val="1200"/>
              </a:spcBef>
              <a:buNone/>
            </a:pPr>
            <a:r>
              <a:rPr lang="en-US" sz="2200" dirty="0"/>
              <a:t>Trustworthiness assessment:  adapting critical appraisal tools for assessing the quality of evidence, research or websites in veterinary fields. (e.g. </a:t>
            </a:r>
            <a:r>
              <a:rPr lang="en-US" sz="2200" dirty="0">
                <a:hlinkClick r:id="rId4"/>
              </a:rPr>
              <a:t>Centre for Evidence-based Veterinary Medicine</a:t>
            </a:r>
            <a:r>
              <a:rPr lang="en-US" sz="2200" dirty="0"/>
              <a:t>)</a:t>
            </a:r>
          </a:p>
        </p:txBody>
      </p:sp>
      <p:sp>
        <p:nvSpPr>
          <p:cNvPr id="16" name="Text Placeholder 4">
            <a:extLst>
              <a:ext uri="{FF2B5EF4-FFF2-40B4-BE49-F238E27FC236}">
                <a16:creationId xmlns:a16="http://schemas.microsoft.com/office/drawing/2014/main" id="{33F87D1A-8089-4C12-9A13-2D1D3A248D77}"/>
              </a:ext>
            </a:extLst>
          </p:cNvPr>
          <p:cNvSpPr txBox="1">
            <a:spLocks/>
          </p:cNvSpPr>
          <p:nvPr/>
        </p:nvSpPr>
        <p:spPr>
          <a:xfrm>
            <a:off x="711620" y="2010938"/>
            <a:ext cx="6761905" cy="371562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10000"/>
              </a:lnSpc>
              <a:spcBef>
                <a:spcPts val="60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a:lnSpc>
                <a:spcPct val="110000"/>
              </a:lnSpc>
              <a:spcBef>
                <a:spcPts val="6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a:lnSpc>
                <a:spcPct val="110000"/>
              </a:lnSpc>
              <a:spcBef>
                <a:spcPts val="6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74320" indent="0" algn="just">
              <a:buFont typeface="Arial"/>
              <a:buNone/>
            </a:pPr>
            <a:r>
              <a:rPr lang="en-US" sz="2000" b="1" dirty="0"/>
              <a:t>Pet owner’s health literacy</a:t>
            </a:r>
          </a:p>
          <a:p>
            <a:pPr marL="617220" indent="-342900"/>
            <a:r>
              <a:rPr lang="en-US" sz="2000" dirty="0"/>
              <a:t>Self-report:  scales and surveys (e.g. </a:t>
            </a:r>
            <a:r>
              <a:rPr lang="en-US" sz="2000" dirty="0" err="1"/>
              <a:t>eHEALS</a:t>
            </a:r>
            <a:r>
              <a:rPr lang="en-US" sz="2000" dirty="0"/>
              <a:t>, </a:t>
            </a:r>
            <a:r>
              <a:rPr lang="en-US" sz="2000" dirty="0" err="1"/>
              <a:t>eHLQ</a:t>
            </a:r>
            <a:r>
              <a:rPr lang="en-US" sz="2000" dirty="0"/>
              <a:t> )</a:t>
            </a:r>
          </a:p>
          <a:p>
            <a:pPr marL="617220" indent="-342900">
              <a:spcBef>
                <a:spcPts val="1800"/>
              </a:spcBef>
            </a:pPr>
            <a:r>
              <a:rPr lang="en-US" sz="2000" dirty="0"/>
              <a:t>Direct test: word recognition approach (e.g. METER), comprehension test (e.g. SAHL-S&amp;E), performance-based tests (e.g. DHLI).</a:t>
            </a:r>
            <a:endParaRPr lang="en-US" sz="4600" dirty="0"/>
          </a:p>
          <a:p>
            <a:pPr marL="274320" indent="0" algn="just"/>
            <a:endParaRPr lang="en-US" sz="2200" dirty="0"/>
          </a:p>
          <a:p>
            <a:pPr marL="274320" indent="0" algn="just"/>
            <a:endParaRPr lang="en-US" sz="2200" dirty="0"/>
          </a:p>
          <a:p>
            <a:pPr marL="274320" indent="0" algn="just"/>
            <a:endParaRPr lang="en-NZ" sz="2200" dirty="0"/>
          </a:p>
        </p:txBody>
      </p:sp>
      <p:sp>
        <p:nvSpPr>
          <p:cNvPr id="18" name="TextBox 17">
            <a:extLst>
              <a:ext uri="{FF2B5EF4-FFF2-40B4-BE49-F238E27FC236}">
                <a16:creationId xmlns:a16="http://schemas.microsoft.com/office/drawing/2014/main" id="{ED73C8DD-E8A4-4B0A-B0E5-FEBED2B77BDA}"/>
              </a:ext>
            </a:extLst>
          </p:cNvPr>
          <p:cNvSpPr txBox="1"/>
          <p:nvPr/>
        </p:nvSpPr>
        <p:spPr>
          <a:xfrm>
            <a:off x="711620" y="4270972"/>
            <a:ext cx="7578576" cy="461665"/>
          </a:xfrm>
          <a:prstGeom prst="rect">
            <a:avLst/>
          </a:prstGeom>
          <a:noFill/>
        </p:spPr>
        <p:txBody>
          <a:bodyPr wrap="square">
            <a:spAutoFit/>
          </a:bodyPr>
          <a:lstStyle/>
          <a:p>
            <a:r>
              <a:rPr lang="en-US" sz="2400" b="0" i="0" dirty="0">
                <a:solidFill>
                  <a:srgbClr val="202124"/>
                </a:solidFill>
                <a:effectLst/>
                <a:latin typeface="Google Sans"/>
              </a:rPr>
              <a:t>⚠️</a:t>
            </a:r>
            <a:r>
              <a:rPr lang="en-NZ" sz="1800" b="0" i="0" u="none" strike="noStrike" baseline="0" dirty="0">
                <a:solidFill>
                  <a:schemeClr val="accent5">
                    <a:lumMod val="75000"/>
                  </a:schemeClr>
                </a:solidFill>
                <a:latin typeface="Lato" panose="020B0604020202020204" charset="0"/>
              </a:rPr>
              <a:t>All are developed and applied in the human health care environment! </a:t>
            </a:r>
            <a:endParaRPr lang="en-NZ" sz="1800" dirty="0">
              <a:solidFill>
                <a:schemeClr val="accent5">
                  <a:lumMod val="75000"/>
                </a:schemeClr>
              </a:solidFill>
              <a:latin typeface="Lato" panose="020B0604020202020204" charset="0"/>
            </a:endParaRPr>
          </a:p>
        </p:txBody>
      </p:sp>
      <p:sp>
        <p:nvSpPr>
          <p:cNvPr id="19" name="Text Placeholder 4">
            <a:extLst>
              <a:ext uri="{FF2B5EF4-FFF2-40B4-BE49-F238E27FC236}">
                <a16:creationId xmlns:a16="http://schemas.microsoft.com/office/drawing/2014/main" id="{DE57FE62-C259-4E4F-984F-E6CC5918C5CC}"/>
              </a:ext>
            </a:extLst>
          </p:cNvPr>
          <p:cNvSpPr txBox="1">
            <a:spLocks/>
          </p:cNvSpPr>
          <p:nvPr/>
        </p:nvSpPr>
        <p:spPr>
          <a:xfrm>
            <a:off x="855741" y="4946222"/>
            <a:ext cx="6761905" cy="133912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10000"/>
              </a:lnSpc>
              <a:spcBef>
                <a:spcPts val="60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a:lnSpc>
                <a:spcPct val="110000"/>
              </a:lnSpc>
              <a:spcBef>
                <a:spcPts val="6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a:lnSpc>
                <a:spcPct val="110000"/>
              </a:lnSpc>
              <a:spcBef>
                <a:spcPts val="6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50800" indent="0" algn="l">
              <a:buNone/>
            </a:pPr>
            <a:r>
              <a:rPr lang="en-US" sz="1800" b="0" i="0" dirty="0">
                <a:solidFill>
                  <a:schemeClr val="tx1"/>
                </a:solidFill>
                <a:effectLst/>
                <a:latin typeface="Lato" panose="020B0604020202020204" charset="0"/>
              </a:rPr>
              <a:t>Go to the </a:t>
            </a:r>
            <a:r>
              <a:rPr lang="en-US" sz="1800" b="0" i="0" dirty="0">
                <a:solidFill>
                  <a:schemeClr val="tx1"/>
                </a:solidFill>
                <a:effectLst/>
                <a:latin typeface="Lato" panose="020B0604020202020204" charset="0"/>
                <a:hlinkClick r:id="rId5"/>
              </a:rPr>
              <a:t>Health Literacy Tool Shed </a:t>
            </a:r>
            <a:r>
              <a:rPr lang="en-US" sz="1800" dirty="0">
                <a:solidFill>
                  <a:schemeClr val="tx1"/>
                </a:solidFill>
                <a:latin typeface="Lato" panose="020B0604020202020204" charset="0"/>
              </a:rPr>
              <a:t>to f</a:t>
            </a:r>
            <a:r>
              <a:rPr lang="en-US" sz="1800" b="0" i="0" dirty="0">
                <a:solidFill>
                  <a:schemeClr val="tx1"/>
                </a:solidFill>
                <a:effectLst/>
                <a:latin typeface="Lato" panose="020B0604020202020204" charset="0"/>
              </a:rPr>
              <a:t>ind measurement tools.</a:t>
            </a:r>
          </a:p>
        </p:txBody>
      </p:sp>
    </p:spTree>
    <p:extLst>
      <p:ext uri="{BB962C8B-B14F-4D97-AF65-F5344CB8AC3E}">
        <p14:creationId xmlns:p14="http://schemas.microsoft.com/office/powerpoint/2010/main" val="3968420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F5009C-7049-48FF-B364-E82A2D31B3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
        <p:nvSpPr>
          <p:cNvPr id="5" name="Text Placeholder 4">
            <a:extLst>
              <a:ext uri="{FF2B5EF4-FFF2-40B4-BE49-F238E27FC236}">
                <a16:creationId xmlns:a16="http://schemas.microsoft.com/office/drawing/2014/main" id="{31289C8D-A91A-4475-A707-628204958BCB}"/>
              </a:ext>
            </a:extLst>
          </p:cNvPr>
          <p:cNvSpPr>
            <a:spLocks noGrp="1"/>
          </p:cNvSpPr>
          <p:nvPr>
            <p:ph type="body" idx="1"/>
          </p:nvPr>
        </p:nvSpPr>
        <p:spPr>
          <a:xfrm>
            <a:off x="2869019" y="1637414"/>
            <a:ext cx="6391939" cy="3561907"/>
          </a:xfrm>
          <a:ln/>
        </p:spPr>
        <p:style>
          <a:lnRef idx="2">
            <a:schemeClr val="accent5"/>
          </a:lnRef>
          <a:fillRef idx="1">
            <a:schemeClr val="lt1"/>
          </a:fillRef>
          <a:effectRef idx="0">
            <a:schemeClr val="accent5"/>
          </a:effectRef>
          <a:fontRef idx="minor">
            <a:schemeClr val="dk1"/>
          </a:fontRef>
        </p:style>
        <p:txBody>
          <a:bodyPr lIns="0" tIns="274320" rIns="365760" bIns="274320">
            <a:normAutofit/>
          </a:bodyPr>
          <a:lstStyle/>
          <a:p>
            <a:pPr indent="0" algn="ctr">
              <a:lnSpc>
                <a:spcPct val="150000"/>
              </a:lnSpc>
            </a:pPr>
            <a:r>
              <a:rPr lang="en-US" sz="2400" dirty="0"/>
              <a:t>There is a need to expand the body of health literacy by incorporating companion animal health for making the world a better place for many people and their pets. </a:t>
            </a:r>
          </a:p>
        </p:txBody>
      </p:sp>
      <p:sp>
        <p:nvSpPr>
          <p:cNvPr id="7" name="CuadroTexto 4">
            <a:extLst>
              <a:ext uri="{FF2B5EF4-FFF2-40B4-BE49-F238E27FC236}">
                <a16:creationId xmlns:a16="http://schemas.microsoft.com/office/drawing/2014/main" id="{32781B2A-1CF7-456C-895D-4D6CDD739092}"/>
              </a:ext>
            </a:extLst>
          </p:cNvPr>
          <p:cNvSpPr txBox="1"/>
          <p:nvPr/>
        </p:nvSpPr>
        <p:spPr>
          <a:xfrm>
            <a:off x="5658119" y="743936"/>
            <a:ext cx="437881" cy="2646878"/>
          </a:xfrm>
          <a:prstGeom prst="rect">
            <a:avLst/>
          </a:prstGeom>
          <a:noFill/>
        </p:spPr>
        <p:txBody>
          <a:bodyPr wrap="square" rtlCol="0">
            <a:spAutoFit/>
          </a:bodyPr>
          <a:lstStyle/>
          <a:p>
            <a:r>
              <a:rPr lang="en-US" sz="16600" b="1" dirty="0">
                <a:solidFill>
                  <a:srgbClr val="164868"/>
                </a:solidFill>
                <a:latin typeface="Bell MT" panose="02020503060305020303" pitchFamily="18" charset="0"/>
              </a:rPr>
              <a:t>“</a:t>
            </a:r>
          </a:p>
        </p:txBody>
      </p:sp>
      <p:sp>
        <p:nvSpPr>
          <p:cNvPr id="8" name="CuadroTexto 5">
            <a:extLst>
              <a:ext uri="{FF2B5EF4-FFF2-40B4-BE49-F238E27FC236}">
                <a16:creationId xmlns:a16="http://schemas.microsoft.com/office/drawing/2014/main" id="{FAB78F15-2D13-46CD-96C9-AA828C913463}"/>
              </a:ext>
            </a:extLst>
          </p:cNvPr>
          <p:cNvSpPr txBox="1"/>
          <p:nvPr/>
        </p:nvSpPr>
        <p:spPr>
          <a:xfrm rot="10800000">
            <a:off x="6185403" y="3445921"/>
            <a:ext cx="437881" cy="2646878"/>
          </a:xfrm>
          <a:prstGeom prst="rect">
            <a:avLst/>
          </a:prstGeom>
          <a:noFill/>
        </p:spPr>
        <p:txBody>
          <a:bodyPr wrap="square" rtlCol="0">
            <a:spAutoFit/>
          </a:bodyPr>
          <a:lstStyle/>
          <a:p>
            <a:r>
              <a:rPr lang="en-US" sz="16600" b="1" dirty="0">
                <a:solidFill>
                  <a:srgbClr val="164868"/>
                </a:solidFill>
                <a:latin typeface="Bell MT" panose="02020503060305020303" pitchFamily="18" charset="0"/>
              </a:rPr>
              <a:t>“</a:t>
            </a:r>
          </a:p>
        </p:txBody>
      </p:sp>
    </p:spTree>
    <p:extLst>
      <p:ext uri="{BB962C8B-B14F-4D97-AF65-F5344CB8AC3E}">
        <p14:creationId xmlns:p14="http://schemas.microsoft.com/office/powerpoint/2010/main" val="2003519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030F6-2DB1-4205-AE25-86FE1DE6B049}"/>
              </a:ext>
            </a:extLst>
          </p:cNvPr>
          <p:cNvSpPr>
            <a:spLocks noGrp="1"/>
          </p:cNvSpPr>
          <p:nvPr>
            <p:ph type="sldNum" idx="12"/>
          </p:nvPr>
        </p:nvSpPr>
        <p:spPr>
          <a:xfrm>
            <a:off x="10809049" y="6343993"/>
            <a:ext cx="883597" cy="365125"/>
          </a:xfrm>
        </p:spPr>
        <p:txBody>
          <a:bodyPr/>
          <a:lstStyle/>
          <a:p>
            <a:pPr lvl="0"/>
            <a:endParaRPr lang="en-US" dirty="0"/>
          </a:p>
        </p:txBody>
      </p:sp>
      <p:pic>
        <p:nvPicPr>
          <p:cNvPr id="4" name="Picture 3">
            <a:extLst>
              <a:ext uri="{FF2B5EF4-FFF2-40B4-BE49-F238E27FC236}">
                <a16:creationId xmlns:a16="http://schemas.microsoft.com/office/drawing/2014/main" id="{E9C0648A-D529-4A75-8EE2-144FA7915C2C}"/>
              </a:ext>
            </a:extLst>
          </p:cNvPr>
          <p:cNvPicPr>
            <a:picLocks noChangeAspect="1"/>
          </p:cNvPicPr>
          <p:nvPr/>
        </p:nvPicPr>
        <p:blipFill rotWithShape="1">
          <a:blip r:embed="rId3">
            <a:duotone>
              <a:schemeClr val="accent2">
                <a:shade val="45000"/>
                <a:satMod val="135000"/>
              </a:schemeClr>
              <a:prstClr val="white"/>
            </a:duotone>
          </a:blip>
          <a:srcRect t="3575"/>
          <a:stretch/>
        </p:blipFill>
        <p:spPr>
          <a:xfrm>
            <a:off x="1007190" y="3423379"/>
            <a:ext cx="4164250" cy="2614952"/>
          </a:xfrm>
          <a:prstGeom prst="rect">
            <a:avLst/>
          </a:prstGeom>
          <a:ln>
            <a:noFill/>
          </a:ln>
          <a:effectLst>
            <a:softEdge rad="112500"/>
          </a:effectLst>
        </p:spPr>
      </p:pic>
      <p:pic>
        <p:nvPicPr>
          <p:cNvPr id="5" name="Picture 4">
            <a:extLst>
              <a:ext uri="{FF2B5EF4-FFF2-40B4-BE49-F238E27FC236}">
                <a16:creationId xmlns:a16="http://schemas.microsoft.com/office/drawing/2014/main" id="{F6DE8574-2BB2-4BDA-BB14-D5F750C9AF79}"/>
              </a:ext>
            </a:extLst>
          </p:cNvPr>
          <p:cNvPicPr>
            <a:picLocks noChangeAspect="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rcRect t="6984" b="15306"/>
          <a:stretch/>
        </p:blipFill>
        <p:spPr>
          <a:xfrm>
            <a:off x="990710" y="992599"/>
            <a:ext cx="4180730" cy="2430780"/>
          </a:xfrm>
          <a:prstGeom prst="rect">
            <a:avLst/>
          </a:prstGeom>
          <a:ln>
            <a:noFill/>
          </a:ln>
          <a:effectLst>
            <a:softEdge rad="112500"/>
          </a:effectLst>
        </p:spPr>
      </p:pic>
      <p:pic>
        <p:nvPicPr>
          <p:cNvPr id="17" name="Picture 16">
            <a:extLst>
              <a:ext uri="{FF2B5EF4-FFF2-40B4-BE49-F238E27FC236}">
                <a16:creationId xmlns:a16="http://schemas.microsoft.com/office/drawing/2014/main" id="{2595A63F-BF89-4BF1-A1F8-034596A424B0}"/>
              </a:ext>
            </a:extLst>
          </p:cNvPr>
          <p:cNvPicPr>
            <a:picLocks noChangeAspect="1"/>
          </p:cNvPicPr>
          <p:nvPr/>
        </p:nvPicPr>
        <p:blipFill>
          <a:blip r:embed="rId6"/>
          <a:stretch>
            <a:fillRect/>
          </a:stretch>
        </p:blipFill>
        <p:spPr>
          <a:xfrm>
            <a:off x="990710" y="303399"/>
            <a:ext cx="5316173" cy="859611"/>
          </a:xfrm>
          <a:prstGeom prst="rect">
            <a:avLst/>
          </a:prstGeom>
        </p:spPr>
      </p:pic>
      <p:sp>
        <p:nvSpPr>
          <p:cNvPr id="19" name="Content Placeholder 3">
            <a:extLst>
              <a:ext uri="{FF2B5EF4-FFF2-40B4-BE49-F238E27FC236}">
                <a16:creationId xmlns:a16="http://schemas.microsoft.com/office/drawing/2014/main" id="{F488C92A-BF9E-4D6E-BE8D-6632F0AB9A8D}"/>
              </a:ext>
            </a:extLst>
          </p:cNvPr>
          <p:cNvSpPr txBox="1">
            <a:spLocks/>
          </p:cNvSpPr>
          <p:nvPr/>
        </p:nvSpPr>
        <p:spPr>
          <a:xfrm>
            <a:off x="5453607" y="1334593"/>
            <a:ext cx="6239039" cy="5009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150000"/>
              </a:lnSpc>
              <a:spcBef>
                <a:spcPts val="2400"/>
              </a:spcBef>
              <a:buClr>
                <a:schemeClr val="bg1">
                  <a:lumMod val="75000"/>
                </a:schemeClr>
              </a:buClr>
              <a:buFont typeface="Wingdings" panose="05000000000000000000" pitchFamily="2" charset="2"/>
              <a:buChar char="v"/>
            </a:pPr>
            <a:r>
              <a:rPr lang="en-US" sz="2200" dirty="0">
                <a:solidFill>
                  <a:schemeClr val="bg1">
                    <a:lumMod val="65000"/>
                  </a:schemeClr>
                </a:solidFill>
                <a:latin typeface="Lato" panose="020B0604020202020204" charset="0"/>
              </a:rPr>
              <a:t>Introduction to Information Behavior (IB)</a:t>
            </a:r>
          </a:p>
          <a:p>
            <a:pPr marL="342900" indent="-342900">
              <a:lnSpc>
                <a:spcPct val="150000"/>
              </a:lnSpc>
              <a:spcBef>
                <a:spcPts val="2400"/>
              </a:spcBef>
              <a:buClr>
                <a:schemeClr val="bg1">
                  <a:lumMod val="75000"/>
                </a:schemeClr>
              </a:buClr>
              <a:buFont typeface="Wingdings" panose="05000000000000000000" pitchFamily="2" charset="2"/>
              <a:buChar char="v"/>
            </a:pPr>
            <a:r>
              <a:rPr lang="en-US" sz="2200" dirty="0">
                <a:solidFill>
                  <a:schemeClr val="bg1">
                    <a:lumMod val="65000"/>
                  </a:schemeClr>
                </a:solidFill>
                <a:latin typeface="Lato" panose="020B0604020202020204" charset="0"/>
              </a:rPr>
              <a:t>IB in pet guardianship context</a:t>
            </a:r>
          </a:p>
          <a:p>
            <a:pPr marL="342900" indent="-342900">
              <a:lnSpc>
                <a:spcPct val="150000"/>
              </a:lnSpc>
              <a:spcBef>
                <a:spcPts val="2400"/>
              </a:spcBef>
              <a:buClr>
                <a:srgbClr val="164868"/>
              </a:buClr>
              <a:buFont typeface="Wingdings" panose="05000000000000000000" pitchFamily="2" charset="2"/>
              <a:buChar char="v"/>
            </a:pPr>
            <a:r>
              <a:rPr lang="en-US" sz="2200" dirty="0">
                <a:solidFill>
                  <a:srgbClr val="164868"/>
                </a:solidFill>
                <a:latin typeface="Lato" panose="020B0604020202020204" charset="0"/>
              </a:rPr>
              <a:t>Designing an information intervention for pet guardians</a:t>
            </a:r>
          </a:p>
          <a:p>
            <a:pPr marL="342900" indent="-342900">
              <a:lnSpc>
                <a:spcPct val="150000"/>
              </a:lnSpc>
              <a:spcBef>
                <a:spcPts val="2400"/>
              </a:spcBef>
              <a:buClr>
                <a:schemeClr val="bg1">
                  <a:lumMod val="75000"/>
                </a:schemeClr>
              </a:buClr>
              <a:buFont typeface="Wingdings" panose="05000000000000000000" pitchFamily="2" charset="2"/>
              <a:buChar char="v"/>
            </a:pPr>
            <a:r>
              <a:rPr lang="en-US" sz="2200" dirty="0">
                <a:solidFill>
                  <a:schemeClr val="bg1">
                    <a:lumMod val="65000"/>
                  </a:schemeClr>
                </a:solidFill>
                <a:latin typeface="Lato" panose="020B0604020202020204" charset="0"/>
              </a:rPr>
              <a:t>Information Experience, a new approach to understand pet care activities</a:t>
            </a:r>
          </a:p>
        </p:txBody>
      </p:sp>
    </p:spTree>
    <p:extLst>
      <p:ext uri="{BB962C8B-B14F-4D97-AF65-F5344CB8AC3E}">
        <p14:creationId xmlns:p14="http://schemas.microsoft.com/office/powerpoint/2010/main" val="2372462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030F6-2DB1-4205-AE25-86FE1DE6B049}"/>
              </a:ext>
            </a:extLst>
          </p:cNvPr>
          <p:cNvSpPr>
            <a:spLocks noGrp="1"/>
          </p:cNvSpPr>
          <p:nvPr>
            <p:ph type="sldNum" idx="12"/>
          </p:nvPr>
        </p:nvSpPr>
        <p:spPr>
          <a:xfrm>
            <a:off x="10809049" y="6343993"/>
            <a:ext cx="883597" cy="365125"/>
          </a:xfrm>
        </p:spPr>
        <p:txBody>
          <a:bodyPr/>
          <a:lstStyle/>
          <a:p>
            <a:pPr lvl="0"/>
            <a:endParaRPr lang="en-US" dirty="0"/>
          </a:p>
        </p:txBody>
      </p:sp>
      <p:pic>
        <p:nvPicPr>
          <p:cNvPr id="4" name="Picture 3">
            <a:extLst>
              <a:ext uri="{FF2B5EF4-FFF2-40B4-BE49-F238E27FC236}">
                <a16:creationId xmlns:a16="http://schemas.microsoft.com/office/drawing/2014/main" id="{E9C0648A-D529-4A75-8EE2-144FA7915C2C}"/>
              </a:ext>
            </a:extLst>
          </p:cNvPr>
          <p:cNvPicPr>
            <a:picLocks noChangeAspect="1"/>
          </p:cNvPicPr>
          <p:nvPr/>
        </p:nvPicPr>
        <p:blipFill rotWithShape="1">
          <a:blip r:embed="rId3">
            <a:duotone>
              <a:schemeClr val="accent2">
                <a:shade val="45000"/>
                <a:satMod val="135000"/>
              </a:schemeClr>
              <a:prstClr val="white"/>
            </a:duotone>
          </a:blip>
          <a:srcRect t="3575"/>
          <a:stretch/>
        </p:blipFill>
        <p:spPr>
          <a:xfrm>
            <a:off x="1007190" y="3423379"/>
            <a:ext cx="4164250" cy="2614952"/>
          </a:xfrm>
          <a:prstGeom prst="rect">
            <a:avLst/>
          </a:prstGeom>
          <a:ln>
            <a:noFill/>
          </a:ln>
          <a:effectLst>
            <a:softEdge rad="112500"/>
          </a:effectLst>
        </p:spPr>
      </p:pic>
      <p:pic>
        <p:nvPicPr>
          <p:cNvPr id="5" name="Picture 4">
            <a:extLst>
              <a:ext uri="{FF2B5EF4-FFF2-40B4-BE49-F238E27FC236}">
                <a16:creationId xmlns:a16="http://schemas.microsoft.com/office/drawing/2014/main" id="{F6DE8574-2BB2-4BDA-BB14-D5F750C9AF79}"/>
              </a:ext>
            </a:extLst>
          </p:cNvPr>
          <p:cNvPicPr>
            <a:picLocks noChangeAspect="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rcRect t="6984" b="15306"/>
          <a:stretch/>
        </p:blipFill>
        <p:spPr>
          <a:xfrm>
            <a:off x="990710" y="992599"/>
            <a:ext cx="4180730" cy="2430780"/>
          </a:xfrm>
          <a:prstGeom prst="rect">
            <a:avLst/>
          </a:prstGeom>
          <a:ln>
            <a:noFill/>
          </a:ln>
          <a:effectLst>
            <a:softEdge rad="112500"/>
          </a:effectLst>
        </p:spPr>
      </p:pic>
      <p:pic>
        <p:nvPicPr>
          <p:cNvPr id="17" name="Picture 16">
            <a:extLst>
              <a:ext uri="{FF2B5EF4-FFF2-40B4-BE49-F238E27FC236}">
                <a16:creationId xmlns:a16="http://schemas.microsoft.com/office/drawing/2014/main" id="{2595A63F-BF89-4BF1-A1F8-034596A424B0}"/>
              </a:ext>
            </a:extLst>
          </p:cNvPr>
          <p:cNvPicPr>
            <a:picLocks noChangeAspect="1"/>
          </p:cNvPicPr>
          <p:nvPr/>
        </p:nvPicPr>
        <p:blipFill>
          <a:blip r:embed="rId6"/>
          <a:stretch>
            <a:fillRect/>
          </a:stretch>
        </p:blipFill>
        <p:spPr>
          <a:xfrm>
            <a:off x="990710" y="303399"/>
            <a:ext cx="5316173" cy="859611"/>
          </a:xfrm>
          <a:prstGeom prst="rect">
            <a:avLst/>
          </a:prstGeom>
        </p:spPr>
      </p:pic>
      <p:sp>
        <p:nvSpPr>
          <p:cNvPr id="19" name="Content Placeholder 3">
            <a:extLst>
              <a:ext uri="{FF2B5EF4-FFF2-40B4-BE49-F238E27FC236}">
                <a16:creationId xmlns:a16="http://schemas.microsoft.com/office/drawing/2014/main" id="{F488C92A-BF9E-4D6E-BE8D-6632F0AB9A8D}"/>
              </a:ext>
            </a:extLst>
          </p:cNvPr>
          <p:cNvSpPr txBox="1">
            <a:spLocks/>
          </p:cNvSpPr>
          <p:nvPr/>
        </p:nvSpPr>
        <p:spPr>
          <a:xfrm>
            <a:off x="5453607" y="1334593"/>
            <a:ext cx="6239039" cy="5009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150000"/>
              </a:lnSpc>
              <a:spcBef>
                <a:spcPts val="2400"/>
              </a:spcBef>
              <a:buClr>
                <a:srgbClr val="004A82"/>
              </a:buClr>
              <a:buFont typeface="Wingdings" panose="05000000000000000000" pitchFamily="2" charset="2"/>
              <a:buChar char="v"/>
            </a:pPr>
            <a:r>
              <a:rPr lang="en-US" sz="2200" dirty="0">
                <a:solidFill>
                  <a:schemeClr val="accent2">
                    <a:lumMod val="50000"/>
                  </a:schemeClr>
                </a:solidFill>
                <a:latin typeface="Lato" panose="020B0604020202020204" charset="0"/>
              </a:rPr>
              <a:t>Introduction to Information Behavior (IB)</a:t>
            </a:r>
          </a:p>
          <a:p>
            <a:pPr marL="342900" indent="-342900">
              <a:lnSpc>
                <a:spcPct val="150000"/>
              </a:lnSpc>
              <a:spcBef>
                <a:spcPts val="2400"/>
              </a:spcBef>
              <a:buClr>
                <a:srgbClr val="004A82"/>
              </a:buClr>
              <a:buFont typeface="Wingdings" panose="05000000000000000000" pitchFamily="2" charset="2"/>
              <a:buChar char="v"/>
            </a:pPr>
            <a:r>
              <a:rPr lang="en-US" sz="2200" dirty="0">
                <a:solidFill>
                  <a:schemeClr val="accent2">
                    <a:lumMod val="50000"/>
                  </a:schemeClr>
                </a:solidFill>
                <a:latin typeface="Lato" panose="020B0604020202020204" charset="0"/>
              </a:rPr>
              <a:t>IB in pet guardianship context</a:t>
            </a:r>
          </a:p>
          <a:p>
            <a:pPr marL="342900" indent="-342900">
              <a:lnSpc>
                <a:spcPct val="150000"/>
              </a:lnSpc>
              <a:spcBef>
                <a:spcPts val="2400"/>
              </a:spcBef>
              <a:buClr>
                <a:srgbClr val="004A82"/>
              </a:buClr>
              <a:buFont typeface="Wingdings" panose="05000000000000000000" pitchFamily="2" charset="2"/>
              <a:buChar char="v"/>
            </a:pPr>
            <a:r>
              <a:rPr lang="en-US" sz="2200" dirty="0">
                <a:solidFill>
                  <a:schemeClr val="accent2">
                    <a:lumMod val="50000"/>
                  </a:schemeClr>
                </a:solidFill>
                <a:latin typeface="Lato" panose="020B0604020202020204" charset="0"/>
              </a:rPr>
              <a:t>Designing an information intervention for pet guardians</a:t>
            </a:r>
          </a:p>
          <a:p>
            <a:pPr marL="342900" indent="-342900">
              <a:lnSpc>
                <a:spcPct val="150000"/>
              </a:lnSpc>
              <a:spcBef>
                <a:spcPts val="2400"/>
              </a:spcBef>
              <a:buClr>
                <a:srgbClr val="004A82"/>
              </a:buClr>
              <a:buFont typeface="Wingdings" panose="05000000000000000000" pitchFamily="2" charset="2"/>
              <a:buChar char="v"/>
            </a:pPr>
            <a:r>
              <a:rPr lang="en-US" sz="2200" dirty="0">
                <a:solidFill>
                  <a:schemeClr val="accent2">
                    <a:lumMod val="50000"/>
                  </a:schemeClr>
                </a:solidFill>
                <a:latin typeface="Lato" panose="020B0604020202020204" charset="0"/>
              </a:rPr>
              <a:t>Information Experience, a new approach to understand pet care activities</a:t>
            </a:r>
          </a:p>
        </p:txBody>
      </p:sp>
    </p:spTree>
    <p:extLst>
      <p:ext uri="{BB962C8B-B14F-4D97-AF65-F5344CB8AC3E}">
        <p14:creationId xmlns:p14="http://schemas.microsoft.com/office/powerpoint/2010/main" val="2930021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0C98A-EDD2-40A0-BDE3-E70B5ED889FD}"/>
              </a:ext>
            </a:extLst>
          </p:cNvPr>
          <p:cNvSpPr>
            <a:spLocks noGrp="1"/>
          </p:cNvSpPr>
          <p:nvPr>
            <p:ph type="title"/>
          </p:nvPr>
        </p:nvSpPr>
        <p:spPr>
          <a:xfrm>
            <a:off x="689890" y="785805"/>
            <a:ext cx="5406110" cy="1179327"/>
          </a:xfrm>
        </p:spPr>
        <p:txBody>
          <a:bodyPr>
            <a:normAutofit/>
          </a:bodyPr>
          <a:lstStyle/>
          <a:p>
            <a:r>
              <a:rPr lang="en-US" dirty="0"/>
              <a:t>Information-based solutions for improving pet welfare </a:t>
            </a:r>
            <a:endParaRPr lang="en-NZ" dirty="0"/>
          </a:p>
        </p:txBody>
      </p:sp>
      <p:sp>
        <p:nvSpPr>
          <p:cNvPr id="4" name="Slide Number Placeholder 3">
            <a:extLst>
              <a:ext uri="{FF2B5EF4-FFF2-40B4-BE49-F238E27FC236}">
                <a16:creationId xmlns:a16="http://schemas.microsoft.com/office/drawing/2014/main" id="{6023CC8F-F935-4FD5-8E2A-2C22618588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
        <p:nvSpPr>
          <p:cNvPr id="5" name="Text Placeholder 4">
            <a:extLst>
              <a:ext uri="{FF2B5EF4-FFF2-40B4-BE49-F238E27FC236}">
                <a16:creationId xmlns:a16="http://schemas.microsoft.com/office/drawing/2014/main" id="{78D8234C-B7B3-4D10-A46C-471C667B4BAA}"/>
              </a:ext>
            </a:extLst>
          </p:cNvPr>
          <p:cNvSpPr>
            <a:spLocks noGrp="1"/>
          </p:cNvSpPr>
          <p:nvPr>
            <p:ph type="body" idx="1"/>
          </p:nvPr>
        </p:nvSpPr>
        <p:spPr>
          <a:xfrm>
            <a:off x="525292" y="2082090"/>
            <a:ext cx="6460299" cy="4290238"/>
          </a:xfrm>
        </p:spPr>
        <p:txBody>
          <a:bodyPr>
            <a:normAutofit/>
          </a:bodyPr>
          <a:lstStyle/>
          <a:p>
            <a:pPr marL="514350" indent="-285750">
              <a:buFont typeface="Arial" panose="020B0604020202020204" pitchFamily="34" charset="0"/>
              <a:buChar char="•"/>
            </a:pPr>
            <a:r>
              <a:rPr lang="en-US" sz="2000" dirty="0"/>
              <a:t>The most frequently used info intervention strategies in veterinary is  </a:t>
            </a:r>
            <a:r>
              <a:rPr lang="en-US" sz="2000" b="1" dirty="0"/>
              <a:t>information prescription </a:t>
            </a:r>
            <a:r>
              <a:rPr lang="en-US" sz="2000" dirty="0"/>
              <a:t>(IP).</a:t>
            </a:r>
          </a:p>
          <a:p>
            <a:pPr marL="514350" indent="-285750">
              <a:spcBef>
                <a:spcPts val="1200"/>
              </a:spcBef>
              <a:buFont typeface="Arial" panose="020B0604020202020204" pitchFamily="34" charset="0"/>
              <a:buChar char="•"/>
            </a:pPr>
            <a:r>
              <a:rPr lang="en-US" sz="2000" dirty="0"/>
              <a:t>IPs are designed in the form of pamphlet and online material to modify and idealize information behaviors </a:t>
            </a:r>
            <a:r>
              <a:rPr lang="en-US" dirty="0"/>
              <a:t>(e.g. </a:t>
            </a:r>
            <a:r>
              <a:rPr lang="en-US" dirty="0">
                <a:hlinkClick r:id="rId3"/>
              </a:rPr>
              <a:t>Kogan, Schoenfeld-</a:t>
            </a:r>
            <a:r>
              <a:rPr lang="en-US" dirty="0" err="1">
                <a:hlinkClick r:id="rId3"/>
              </a:rPr>
              <a:t>Tacher</a:t>
            </a:r>
            <a:r>
              <a:rPr lang="en-US" dirty="0">
                <a:hlinkClick r:id="rId3"/>
              </a:rPr>
              <a:t> et al. 2014</a:t>
            </a:r>
            <a:r>
              <a:rPr lang="en-US" dirty="0"/>
              <a:t>, and </a:t>
            </a:r>
            <a:r>
              <a:rPr lang="en-US" dirty="0">
                <a:hlinkClick r:id="rId4"/>
              </a:rPr>
              <a:t>Solhjoo, </a:t>
            </a:r>
            <a:r>
              <a:rPr lang="en-US" dirty="0" err="1">
                <a:hlinkClick r:id="rId4"/>
              </a:rPr>
              <a:t>Naghshineh</a:t>
            </a:r>
            <a:r>
              <a:rPr lang="en-US" dirty="0">
                <a:hlinkClick r:id="rId4"/>
              </a:rPr>
              <a:t> et al. 2019</a:t>
            </a:r>
            <a:r>
              <a:rPr lang="en-US" dirty="0"/>
              <a:t>)</a:t>
            </a:r>
          </a:p>
          <a:p>
            <a:pPr marL="514350" indent="-285750">
              <a:spcBef>
                <a:spcPts val="1200"/>
              </a:spcBef>
              <a:buFont typeface="Arial" panose="020B0604020202020204" pitchFamily="34" charset="0"/>
              <a:buChar char="•"/>
            </a:pPr>
            <a:r>
              <a:rPr lang="en-US" sz="2000" dirty="0"/>
              <a:t>Well designed interventions need standardized assessment tool, theory, or model to monitor or evaluate the effectiveness of the process.</a:t>
            </a:r>
            <a:endParaRPr lang="en-NZ" sz="2000" dirty="0"/>
          </a:p>
        </p:txBody>
      </p:sp>
      <p:pic>
        <p:nvPicPr>
          <p:cNvPr id="10" name="Picture 9">
            <a:extLst>
              <a:ext uri="{FF2B5EF4-FFF2-40B4-BE49-F238E27FC236}">
                <a16:creationId xmlns:a16="http://schemas.microsoft.com/office/drawing/2014/main" id="{60E4CE0B-371E-42AB-969B-9DB783CA5771}"/>
              </a:ext>
            </a:extLst>
          </p:cNvPr>
          <p:cNvPicPr/>
          <p:nvPr/>
        </p:nvPicPr>
        <p:blipFill>
          <a:blip r:embed="rId5">
            <a:extLst>
              <a:ext uri="{28A0092B-C50C-407E-A947-70E740481C1C}">
                <a14:useLocalDpi xmlns:a14="http://schemas.microsoft.com/office/drawing/2010/main" val="0"/>
              </a:ext>
            </a:extLst>
          </a:blip>
          <a:stretch>
            <a:fillRect/>
          </a:stretch>
        </p:blipFill>
        <p:spPr>
          <a:xfrm>
            <a:off x="7150190" y="902763"/>
            <a:ext cx="4413770" cy="5013662"/>
          </a:xfrm>
          <a:prstGeom prst="rect">
            <a:avLst/>
          </a:prstGeom>
        </p:spPr>
      </p:pic>
      <p:sp>
        <p:nvSpPr>
          <p:cNvPr id="12" name="TextBox 11">
            <a:extLst>
              <a:ext uri="{FF2B5EF4-FFF2-40B4-BE49-F238E27FC236}">
                <a16:creationId xmlns:a16="http://schemas.microsoft.com/office/drawing/2014/main" id="{E9C50522-38F5-4907-BE74-C9A67529A2E6}"/>
              </a:ext>
            </a:extLst>
          </p:cNvPr>
          <p:cNvSpPr txBox="1"/>
          <p:nvPr/>
        </p:nvSpPr>
        <p:spPr>
          <a:xfrm>
            <a:off x="6751673" y="5897791"/>
            <a:ext cx="5879461" cy="307777"/>
          </a:xfrm>
          <a:prstGeom prst="rect">
            <a:avLst/>
          </a:prstGeom>
          <a:noFill/>
        </p:spPr>
        <p:txBody>
          <a:bodyPr wrap="square">
            <a:spAutoFit/>
          </a:bodyPr>
          <a:lstStyle/>
          <a:p>
            <a:r>
              <a:rPr lang="en-US" dirty="0">
                <a:effectLst/>
                <a:latin typeface="Lato" panose="020B0604020202020204" charset="0"/>
                <a:ea typeface="Times New Roman" panose="02020603050405020304" pitchFamily="18" charset="0"/>
                <a:cs typeface="B Zar" panose="00000400000000000000" pitchFamily="2" charset="-78"/>
                <a:hlinkClick r:id="rId6"/>
              </a:rPr>
              <a:t>An information prescription for veterinary clients, </a:t>
            </a:r>
            <a:r>
              <a:rPr lang="en-US" i="1" dirty="0">
                <a:effectLst/>
                <a:latin typeface="Lato" panose="020B0604020202020204" charset="0"/>
                <a:ea typeface="Times New Roman" panose="02020603050405020304" pitchFamily="18" charset="0"/>
                <a:cs typeface="B Zar" panose="00000400000000000000" pitchFamily="2" charset="-78"/>
                <a:hlinkClick r:id="rId6"/>
              </a:rPr>
              <a:t>dvm360 (2014)</a:t>
            </a:r>
            <a:endParaRPr lang="en-NZ" dirty="0">
              <a:latin typeface="Lato" panose="020B0604020202020204" charset="0"/>
            </a:endParaRPr>
          </a:p>
        </p:txBody>
      </p:sp>
    </p:spTree>
    <p:extLst>
      <p:ext uri="{BB962C8B-B14F-4D97-AF65-F5344CB8AC3E}">
        <p14:creationId xmlns:p14="http://schemas.microsoft.com/office/powerpoint/2010/main" val="632173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ABD2F3-50F3-4A45-BA1E-42A5DDED88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
        <p:nvSpPr>
          <p:cNvPr id="4" name="Title 3">
            <a:extLst>
              <a:ext uri="{FF2B5EF4-FFF2-40B4-BE49-F238E27FC236}">
                <a16:creationId xmlns:a16="http://schemas.microsoft.com/office/drawing/2014/main" id="{498F710B-911C-441A-86E0-DD2F5FFFFD69}"/>
              </a:ext>
            </a:extLst>
          </p:cNvPr>
          <p:cNvSpPr>
            <a:spLocks noGrp="1"/>
          </p:cNvSpPr>
          <p:nvPr>
            <p:ph type="title"/>
          </p:nvPr>
        </p:nvSpPr>
        <p:spPr>
          <a:xfrm>
            <a:off x="476793" y="225027"/>
            <a:ext cx="11167353" cy="1325563"/>
          </a:xfrm>
        </p:spPr>
        <p:txBody>
          <a:bodyPr>
            <a:normAutofit/>
          </a:bodyPr>
          <a:lstStyle/>
          <a:p>
            <a:r>
              <a:rPr lang="en-US" sz="2800" dirty="0"/>
              <a:t>An Information Behaviour Intervention Model to Support Pet Welfare</a:t>
            </a:r>
            <a:endParaRPr lang="en-NZ" sz="2800" dirty="0"/>
          </a:p>
        </p:txBody>
      </p:sp>
      <p:sp>
        <p:nvSpPr>
          <p:cNvPr id="5" name="Rectangle 16">
            <a:extLst>
              <a:ext uri="{FF2B5EF4-FFF2-40B4-BE49-F238E27FC236}">
                <a16:creationId xmlns:a16="http://schemas.microsoft.com/office/drawing/2014/main" id="{A42CAC7B-AAFA-4A4A-A5BE-F0154F30DE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grpSp>
        <p:nvGrpSpPr>
          <p:cNvPr id="6" name="Group 5">
            <a:extLst>
              <a:ext uri="{FF2B5EF4-FFF2-40B4-BE49-F238E27FC236}">
                <a16:creationId xmlns:a16="http://schemas.microsoft.com/office/drawing/2014/main" id="{EFA07D9F-2AEB-444C-B207-646BD27CFF6B}"/>
              </a:ext>
            </a:extLst>
          </p:cNvPr>
          <p:cNvGrpSpPr/>
          <p:nvPr/>
        </p:nvGrpSpPr>
        <p:grpSpPr>
          <a:xfrm>
            <a:off x="1484673" y="1274724"/>
            <a:ext cx="9590189" cy="4695467"/>
            <a:chOff x="0" y="-31569"/>
            <a:chExt cx="4516146" cy="4796672"/>
          </a:xfrm>
        </p:grpSpPr>
        <p:grpSp>
          <p:nvGrpSpPr>
            <p:cNvPr id="7" name="Group 6">
              <a:extLst>
                <a:ext uri="{FF2B5EF4-FFF2-40B4-BE49-F238E27FC236}">
                  <a16:creationId xmlns:a16="http://schemas.microsoft.com/office/drawing/2014/main" id="{A7B2FCED-DB0E-4C75-809E-F056B845D661}"/>
                </a:ext>
              </a:extLst>
            </p:cNvPr>
            <p:cNvGrpSpPr/>
            <p:nvPr/>
          </p:nvGrpSpPr>
          <p:grpSpPr>
            <a:xfrm>
              <a:off x="0" y="-31569"/>
              <a:ext cx="4516146" cy="4796672"/>
              <a:chOff x="638029" y="-31569"/>
              <a:chExt cx="4516146" cy="4796672"/>
            </a:xfrm>
          </p:grpSpPr>
          <p:grpSp>
            <p:nvGrpSpPr>
              <p:cNvPr id="9" name="Group 8">
                <a:extLst>
                  <a:ext uri="{FF2B5EF4-FFF2-40B4-BE49-F238E27FC236}">
                    <a16:creationId xmlns:a16="http://schemas.microsoft.com/office/drawing/2014/main" id="{5E182E7A-46F3-4A91-8573-F1E6644E70F3}"/>
                  </a:ext>
                </a:extLst>
              </p:cNvPr>
              <p:cNvGrpSpPr/>
              <p:nvPr/>
            </p:nvGrpSpPr>
            <p:grpSpPr>
              <a:xfrm>
                <a:off x="638029" y="-31569"/>
                <a:ext cx="4516146" cy="4796672"/>
                <a:chOff x="0" y="-31569"/>
                <a:chExt cx="4516146" cy="4796672"/>
              </a:xfrm>
            </p:grpSpPr>
            <p:sp>
              <p:nvSpPr>
                <p:cNvPr id="11" name="Rounded Rectangle 131">
                  <a:extLst>
                    <a:ext uri="{FF2B5EF4-FFF2-40B4-BE49-F238E27FC236}">
                      <a16:creationId xmlns:a16="http://schemas.microsoft.com/office/drawing/2014/main" id="{1405C29E-082D-41A3-ADC6-E840D9C19D3B}"/>
                    </a:ext>
                  </a:extLst>
                </p:cNvPr>
                <p:cNvSpPr/>
                <p:nvPr/>
              </p:nvSpPr>
              <p:spPr>
                <a:xfrm>
                  <a:off x="1427871" y="1191074"/>
                  <a:ext cx="1340669" cy="3178775"/>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0" vert="horz" wrap="square" lIns="0" tIns="182880" rIns="0" bIns="0" numCol="1" spcCol="0" rtlCol="0" fromWordArt="0" anchor="t" anchorCtr="0" forceAA="0" compatLnSpc="1">
                  <a:prstTxWarp prst="textNoShape">
                    <a:avLst/>
                  </a:prstTxWarp>
                  <a:noAutofit/>
                </a:bodyPr>
                <a:lstStyle/>
                <a:p>
                  <a:pPr marL="0" marR="0" algn="ctr">
                    <a:lnSpc>
                      <a:spcPct val="106000"/>
                    </a:lnSpc>
                    <a:spcBef>
                      <a:spcPts val="0"/>
                    </a:spcBef>
                    <a:spcAft>
                      <a:spcPts val="800"/>
                    </a:spcAft>
                  </a:pPr>
                  <a:r>
                    <a:rPr lang="en-US" b="1" kern="1200" dirty="0">
                      <a:effectLst/>
                      <a:latin typeface="Lato" panose="020B0604020202020204" charset="0"/>
                      <a:ea typeface="Times New Roman" panose="02020603050405020304" pitchFamily="18" charset="0"/>
                      <a:cs typeface="Arial" panose="020B0604020202020204" pitchFamily="34" charset="0"/>
                    </a:rPr>
                    <a:t>Dynamic variable</a:t>
                  </a:r>
                  <a:endParaRPr lang="en-US" sz="2000" dirty="0">
                    <a:effectLst/>
                    <a:latin typeface="Lato" panose="020B0604020202020204" charset="0"/>
                    <a:ea typeface="Calibri" panose="020F0502020204030204" pitchFamily="34" charset="0"/>
                    <a:cs typeface="Arial" panose="020B0604020202020204" pitchFamily="34" charset="0"/>
                  </a:endParaRPr>
                </a:p>
                <a:p>
                  <a:pPr marL="0" marR="0" algn="ctr">
                    <a:lnSpc>
                      <a:spcPct val="105000"/>
                    </a:lnSpc>
                    <a:spcBef>
                      <a:spcPts val="0"/>
                    </a:spcBef>
                    <a:spcAft>
                      <a:spcPts val="600"/>
                    </a:spcAft>
                  </a:pPr>
                  <a:r>
                    <a:rPr lang="en-US" kern="1200" dirty="0">
                      <a:effectLst/>
                      <a:latin typeface="Lato" panose="020B0604020202020204" charset="0"/>
                      <a:ea typeface="Times New Roman" panose="02020603050405020304" pitchFamily="18" charset="0"/>
                      <a:cs typeface="Arial" panose="020B0604020202020204" pitchFamily="34" charset="0"/>
                    </a:rPr>
                    <a:t> </a:t>
                  </a:r>
                  <a:endParaRPr lang="en-US" sz="2000" dirty="0">
                    <a:effectLst/>
                    <a:latin typeface="Lato" panose="020B0604020202020204" charset="0"/>
                    <a:ea typeface="Calibri" panose="020F0502020204030204" pitchFamily="34" charset="0"/>
                    <a:cs typeface="Arial" panose="020B0604020202020204" pitchFamily="34" charset="0"/>
                  </a:endParaRPr>
                </a:p>
                <a:p>
                  <a:pPr marL="0" marR="0" algn="ctr">
                    <a:lnSpc>
                      <a:spcPct val="105000"/>
                    </a:lnSpc>
                    <a:spcBef>
                      <a:spcPts val="0"/>
                    </a:spcBef>
                    <a:spcAft>
                      <a:spcPts val="600"/>
                    </a:spcAft>
                  </a:pPr>
                  <a:r>
                    <a:rPr lang="en-US" kern="1200" dirty="0">
                      <a:effectLst/>
                      <a:latin typeface="Lato" panose="020B0604020202020204" charset="0"/>
                      <a:ea typeface="Times New Roman" panose="02020603050405020304" pitchFamily="18" charset="0"/>
                      <a:cs typeface="Arial" panose="020B0604020202020204" pitchFamily="34" charset="0"/>
                    </a:rPr>
                    <a:t>Veterinary- client relationship</a:t>
                  </a:r>
                  <a:endParaRPr lang="en-US" sz="2000" dirty="0">
                    <a:effectLst/>
                    <a:latin typeface="Lato" panose="020B0604020202020204" charset="0"/>
                    <a:ea typeface="Calibri" panose="020F0502020204030204" pitchFamily="34" charset="0"/>
                    <a:cs typeface="Arial" panose="020B0604020202020204" pitchFamily="34" charset="0"/>
                  </a:endParaRPr>
                </a:p>
                <a:p>
                  <a:pPr marL="0" marR="0" algn="ctr">
                    <a:lnSpc>
                      <a:spcPct val="105000"/>
                    </a:lnSpc>
                    <a:spcBef>
                      <a:spcPts val="0"/>
                    </a:spcBef>
                    <a:spcAft>
                      <a:spcPts val="600"/>
                    </a:spcAft>
                  </a:pPr>
                  <a:r>
                    <a:rPr lang="en-US" kern="1200" dirty="0">
                      <a:effectLst/>
                      <a:latin typeface="Lato" panose="020B0604020202020204" charset="0"/>
                      <a:ea typeface="Times New Roman" panose="02020603050405020304" pitchFamily="18" charset="0"/>
                      <a:cs typeface="Arial" panose="020B0604020202020204" pitchFamily="34" charset="0"/>
                    </a:rPr>
                    <a:t> </a:t>
                  </a:r>
                  <a:endParaRPr lang="en-US" sz="2000" dirty="0">
                    <a:effectLst/>
                    <a:latin typeface="Lato" panose="020B0604020202020204" charset="0"/>
                    <a:ea typeface="Calibri" panose="020F0502020204030204" pitchFamily="34" charset="0"/>
                    <a:cs typeface="Arial" panose="020B0604020202020204" pitchFamily="34" charset="0"/>
                  </a:endParaRPr>
                </a:p>
                <a:p>
                  <a:pPr marL="0" marR="0" algn="ctr">
                    <a:lnSpc>
                      <a:spcPct val="105000"/>
                    </a:lnSpc>
                    <a:spcBef>
                      <a:spcPts val="0"/>
                    </a:spcBef>
                    <a:spcAft>
                      <a:spcPts val="600"/>
                    </a:spcAft>
                  </a:pPr>
                  <a:r>
                    <a:rPr lang="en-US" kern="1200" dirty="0">
                      <a:effectLst/>
                      <a:latin typeface="Lato" panose="020B0604020202020204" charset="0"/>
                      <a:ea typeface="Times New Roman" panose="02020603050405020304" pitchFamily="18" charset="0"/>
                      <a:cs typeface="Arial" panose="020B0604020202020204" pitchFamily="34" charset="0"/>
                    </a:rPr>
                    <a:t>Information intervention</a:t>
                  </a:r>
                  <a:br>
                    <a:rPr lang="en-US" kern="1200" dirty="0">
                      <a:effectLst/>
                      <a:latin typeface="Lato" panose="020B0604020202020204" charset="0"/>
                      <a:ea typeface="Times New Roman" panose="02020603050405020304" pitchFamily="18" charset="0"/>
                      <a:cs typeface="Arial" panose="020B0604020202020204" pitchFamily="34" charset="0"/>
                    </a:rPr>
                  </a:br>
                  <a:r>
                    <a:rPr lang="en-US" kern="1200" dirty="0">
                      <a:effectLst/>
                      <a:latin typeface="Lato" panose="020B0604020202020204" charset="0"/>
                      <a:ea typeface="Times New Roman" panose="02020603050405020304" pitchFamily="18" charset="0"/>
                      <a:cs typeface="Arial" panose="020B0604020202020204" pitchFamily="34" charset="0"/>
                    </a:rPr>
                    <a:t>(e.g. Info Rx)</a:t>
                  </a:r>
                  <a:endParaRPr lang="en-US" sz="2000" dirty="0">
                    <a:effectLst/>
                    <a:latin typeface="Lato" panose="020B0604020202020204" charset="0"/>
                    <a:ea typeface="Calibri" panose="020F0502020204030204" pitchFamily="34" charset="0"/>
                    <a:cs typeface="Arial" panose="020B0604020202020204" pitchFamily="34" charset="0"/>
                  </a:endParaRPr>
                </a:p>
                <a:p>
                  <a:pPr marL="0" marR="0" algn="ctr">
                    <a:lnSpc>
                      <a:spcPct val="106000"/>
                    </a:lnSpc>
                    <a:spcBef>
                      <a:spcPts val="0"/>
                    </a:spcBef>
                    <a:spcAft>
                      <a:spcPts val="800"/>
                    </a:spcAft>
                  </a:pPr>
                  <a:r>
                    <a:rPr lang="en-US" kern="1200" dirty="0">
                      <a:effectLst/>
                      <a:latin typeface="Lato" panose="020B0604020202020204" charset="0"/>
                      <a:ea typeface="Calibri" panose="020F0502020204030204" pitchFamily="34" charset="0"/>
                      <a:cs typeface="Arial" panose="020B0604020202020204" pitchFamily="34" charset="0"/>
                    </a:rPr>
                    <a:t> </a:t>
                  </a:r>
                  <a:endParaRPr lang="en-US" sz="2000" dirty="0">
                    <a:effectLst/>
                    <a:latin typeface="Lato" panose="020B0604020202020204" charset="0"/>
                    <a:ea typeface="Calibri" panose="020F0502020204030204" pitchFamily="34" charset="0"/>
                    <a:cs typeface="Arial" panose="020B0604020202020204" pitchFamily="34" charset="0"/>
                  </a:endParaRPr>
                </a:p>
              </p:txBody>
            </p:sp>
            <p:sp>
              <p:nvSpPr>
                <p:cNvPr id="12" name="Round Same Side Corner Rectangle 133">
                  <a:extLst>
                    <a:ext uri="{FF2B5EF4-FFF2-40B4-BE49-F238E27FC236}">
                      <a16:creationId xmlns:a16="http://schemas.microsoft.com/office/drawing/2014/main" id="{2DE27FF6-BEFE-4919-87B2-689F87642490}"/>
                    </a:ext>
                  </a:extLst>
                </p:cNvPr>
                <p:cNvSpPr/>
                <p:nvPr/>
              </p:nvSpPr>
              <p:spPr>
                <a:xfrm rot="16200000">
                  <a:off x="-1108921" y="2194485"/>
                  <a:ext cx="3485506" cy="1237669"/>
                </a:xfrm>
                <a:prstGeom prst="round2SameRect">
                  <a:avLst>
                    <a:gd name="adj1" fmla="val 16670"/>
                    <a:gd name="adj2" fmla="val 0"/>
                  </a:avLst>
                </a:prstGeom>
                <a:ln/>
              </p:spPr>
              <p:style>
                <a:lnRef idx="2">
                  <a:schemeClr val="accent6"/>
                </a:lnRef>
                <a:fillRef idx="1">
                  <a:schemeClr val="lt1"/>
                </a:fillRef>
                <a:effectRef idx="0">
                  <a:schemeClr val="accent6"/>
                </a:effectRef>
                <a:fontRef idx="minor">
                  <a:schemeClr val="dk1"/>
                </a:fontRef>
              </p:style>
              <p:txBody>
                <a:bodyPr/>
                <a:lstStyle/>
                <a:p>
                  <a:endParaRPr lang="en-US" sz="2800">
                    <a:latin typeface="Lato" panose="020B0604020202020204" charset="0"/>
                  </a:endParaRPr>
                </a:p>
              </p:txBody>
            </p:sp>
            <p:sp>
              <p:nvSpPr>
                <p:cNvPr id="13" name="Round Same Side Corner Rectangle 136">
                  <a:extLst>
                    <a:ext uri="{FF2B5EF4-FFF2-40B4-BE49-F238E27FC236}">
                      <a16:creationId xmlns:a16="http://schemas.microsoft.com/office/drawing/2014/main" id="{C3D53B43-BF9D-4B87-A5C1-D140A4C14EA3}"/>
                    </a:ext>
                  </a:extLst>
                </p:cNvPr>
                <p:cNvSpPr/>
                <p:nvPr/>
              </p:nvSpPr>
              <p:spPr>
                <a:xfrm rot="5400000">
                  <a:off x="2056198" y="2096124"/>
                  <a:ext cx="3379212" cy="1540685"/>
                </a:xfrm>
                <a:prstGeom prst="round2SameRect">
                  <a:avLst>
                    <a:gd name="adj1" fmla="val 16670"/>
                    <a:gd name="adj2" fmla="val 0"/>
                  </a:avLst>
                </a:prstGeom>
                <a:ln/>
              </p:spPr>
              <p:style>
                <a:lnRef idx="2">
                  <a:schemeClr val="accent6"/>
                </a:lnRef>
                <a:fillRef idx="1">
                  <a:schemeClr val="lt1"/>
                </a:fillRef>
                <a:effectRef idx="0">
                  <a:schemeClr val="accent6"/>
                </a:effectRef>
                <a:fontRef idx="minor">
                  <a:schemeClr val="dk1"/>
                </a:fontRef>
              </p:style>
              <p:txBody>
                <a:bodyPr/>
                <a:lstStyle/>
                <a:p>
                  <a:endParaRPr lang="en-US" sz="2800">
                    <a:latin typeface="Lato" panose="020B0604020202020204" charset="0"/>
                  </a:endParaRPr>
                </a:p>
              </p:txBody>
            </p:sp>
            <p:sp>
              <p:nvSpPr>
                <p:cNvPr id="14" name="Circular Arrow 138">
                  <a:extLst>
                    <a:ext uri="{FF2B5EF4-FFF2-40B4-BE49-F238E27FC236}">
                      <a16:creationId xmlns:a16="http://schemas.microsoft.com/office/drawing/2014/main" id="{07BD3417-8764-42A1-A887-A8639A3EAE8D}"/>
                    </a:ext>
                  </a:extLst>
                </p:cNvPr>
                <p:cNvSpPr/>
                <p:nvPr/>
              </p:nvSpPr>
              <p:spPr>
                <a:xfrm flipH="1" flipV="1">
                  <a:off x="785697" y="2068293"/>
                  <a:ext cx="2738213" cy="2696810"/>
                </a:xfrm>
                <a:prstGeom prst="circularArrow">
                  <a:avLst>
                    <a:gd name="adj1" fmla="val 3922"/>
                    <a:gd name="adj2" fmla="val 411112"/>
                    <a:gd name="adj3" fmla="val 19954027"/>
                    <a:gd name="adj4" fmla="val 12354648"/>
                    <a:gd name="adj5" fmla="val 7888"/>
                  </a:avLst>
                </a:prstGeom>
                <a:ln/>
              </p:spPr>
              <p:style>
                <a:lnRef idx="1">
                  <a:schemeClr val="accent6"/>
                </a:lnRef>
                <a:fillRef idx="3">
                  <a:schemeClr val="accent6"/>
                </a:fillRef>
                <a:effectRef idx="2">
                  <a:schemeClr val="accent6"/>
                </a:effectRef>
                <a:fontRef idx="minor">
                  <a:schemeClr val="lt1"/>
                </a:fontRef>
              </p:style>
              <p:txBody>
                <a:bodyPr wrap="square">
                  <a:noAutofit/>
                </a:bodyPr>
                <a:lstStyle/>
                <a:p>
                  <a:endParaRPr lang="en-US" sz="2800" dirty="0">
                    <a:latin typeface="Lato" panose="020B0604020202020204" charset="0"/>
                  </a:endParaRPr>
                </a:p>
              </p:txBody>
            </p:sp>
            <p:sp>
              <p:nvSpPr>
                <p:cNvPr id="15" name="Rounded Rectangle 139">
                  <a:extLst>
                    <a:ext uri="{FF2B5EF4-FFF2-40B4-BE49-F238E27FC236}">
                      <a16:creationId xmlns:a16="http://schemas.microsoft.com/office/drawing/2014/main" id="{48CF7FCD-8A40-4C2D-9432-0316C14E5413}"/>
                    </a:ext>
                  </a:extLst>
                </p:cNvPr>
                <p:cNvSpPr/>
                <p:nvPr/>
              </p:nvSpPr>
              <p:spPr>
                <a:xfrm>
                  <a:off x="0" y="680665"/>
                  <a:ext cx="1293791" cy="664810"/>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90000"/>
                    </a:lnSpc>
                    <a:spcBef>
                      <a:spcPts val="0"/>
                    </a:spcBef>
                    <a:spcAft>
                      <a:spcPts val="420"/>
                    </a:spcAft>
                  </a:pPr>
                  <a:r>
                    <a:rPr lang="en-US" sz="1800" kern="1200" dirty="0">
                      <a:effectLst>
                        <a:outerShdw blurRad="38100" dist="19050" dir="2700000" algn="tl">
                          <a:schemeClr val="dk1">
                            <a:alpha val="40000"/>
                          </a:schemeClr>
                        </a:outerShdw>
                      </a:effectLst>
                      <a:latin typeface="Lato" panose="020B0604020202020204" charset="0"/>
                      <a:ea typeface="Calibri" panose="020F0502020204030204" pitchFamily="34" charset="0"/>
                      <a:cs typeface="Arial" panose="020B0604020202020204" pitchFamily="34" charset="0"/>
                    </a:rPr>
                    <a:t>Carer singularity</a:t>
                  </a:r>
                  <a:endParaRPr lang="en-US" sz="1800" dirty="0">
                    <a:effectLst/>
                    <a:latin typeface="Lato" panose="020B0604020202020204" charset="0"/>
                    <a:ea typeface="Calibri" panose="020F0502020204030204" pitchFamily="34" charset="0"/>
                    <a:cs typeface="Arial" panose="020B0604020202020204" pitchFamily="34" charset="0"/>
                  </a:endParaRPr>
                </a:p>
              </p:txBody>
            </p:sp>
            <p:sp>
              <p:nvSpPr>
                <p:cNvPr id="16" name="Rounded Rectangle 140">
                  <a:extLst>
                    <a:ext uri="{FF2B5EF4-FFF2-40B4-BE49-F238E27FC236}">
                      <a16:creationId xmlns:a16="http://schemas.microsoft.com/office/drawing/2014/main" id="{0C8EA04A-92EA-4301-BC82-C392883C06AB}"/>
                    </a:ext>
                  </a:extLst>
                </p:cNvPr>
                <p:cNvSpPr/>
                <p:nvPr/>
              </p:nvSpPr>
              <p:spPr>
                <a:xfrm>
                  <a:off x="2939831" y="687016"/>
                  <a:ext cx="1562090" cy="704676"/>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90000"/>
                    </a:lnSpc>
                    <a:spcBef>
                      <a:spcPts val="0"/>
                    </a:spcBef>
                    <a:spcAft>
                      <a:spcPts val="420"/>
                    </a:spcAft>
                  </a:pPr>
                  <a:r>
                    <a:rPr lang="en-US" sz="1800" kern="1200" dirty="0">
                      <a:effectLst>
                        <a:outerShdw blurRad="38100" dist="19050" dir="2700000" algn="tl">
                          <a:schemeClr val="dk1">
                            <a:alpha val="40000"/>
                          </a:schemeClr>
                        </a:outerShdw>
                      </a:effectLst>
                      <a:latin typeface="Lato" panose="020B0604020202020204" charset="0"/>
                      <a:ea typeface="Times New Roman" panose="02020603050405020304" pitchFamily="18" charset="0"/>
                      <a:cs typeface="Arial" panose="020B0604020202020204" pitchFamily="34" charset="0"/>
                    </a:rPr>
                    <a:t>Outcome</a:t>
                  </a:r>
                  <a:r>
                    <a:rPr lang="en-US" sz="1800" kern="1200" dirty="0">
                      <a:effectLst/>
                      <a:latin typeface="Lato" panose="020B0604020202020204" charset="0"/>
                      <a:ea typeface="Calibri" panose="020F0502020204030204" pitchFamily="34" charset="0"/>
                      <a:cs typeface="Arial" panose="020B0604020202020204" pitchFamily="34" charset="0"/>
                    </a:rPr>
                    <a:t> </a:t>
                  </a:r>
                  <a:endParaRPr lang="en-US" sz="1800" dirty="0">
                    <a:effectLst/>
                    <a:latin typeface="Lato" panose="020B0604020202020204" charset="0"/>
                    <a:ea typeface="Calibri" panose="020F0502020204030204" pitchFamily="34" charset="0"/>
                    <a:cs typeface="Arial" panose="020B0604020202020204" pitchFamily="34" charset="0"/>
                  </a:endParaRPr>
                </a:p>
              </p:txBody>
            </p:sp>
            <p:sp>
              <p:nvSpPr>
                <p:cNvPr id="17" name="Rounded Rectangle 142">
                  <a:extLst>
                    <a:ext uri="{FF2B5EF4-FFF2-40B4-BE49-F238E27FC236}">
                      <a16:creationId xmlns:a16="http://schemas.microsoft.com/office/drawing/2014/main" id="{EB0DD151-D8D2-4FF5-8721-BC9353CDD754}"/>
                    </a:ext>
                  </a:extLst>
                </p:cNvPr>
                <p:cNvSpPr/>
                <p:nvPr/>
              </p:nvSpPr>
              <p:spPr>
                <a:xfrm>
                  <a:off x="1407377" y="668123"/>
                  <a:ext cx="1385334" cy="742825"/>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1800" kern="1200" dirty="0">
                      <a:effectLst>
                        <a:outerShdw blurRad="38100" dist="19050" dir="2700000" algn="tl">
                          <a:schemeClr val="dk1">
                            <a:alpha val="40000"/>
                          </a:schemeClr>
                        </a:outerShdw>
                      </a:effectLst>
                      <a:latin typeface="Lato" panose="020B0604020202020204" charset="0"/>
                      <a:ea typeface="Times New Roman" panose="02020603050405020304" pitchFamily="18" charset="0"/>
                      <a:cs typeface="Arial" panose="020B0604020202020204" pitchFamily="34" charset="0"/>
                    </a:rPr>
                    <a:t>Carer-patient-professional interaction</a:t>
                  </a:r>
                  <a:endParaRPr lang="en-US" sz="1800" dirty="0">
                    <a:effectLst/>
                    <a:latin typeface="Lato" panose="020B0604020202020204" charset="0"/>
                    <a:ea typeface="Calibri" panose="020F0502020204030204" pitchFamily="34" charset="0"/>
                    <a:cs typeface="Arial" panose="020B0604020202020204" pitchFamily="34" charset="0"/>
                  </a:endParaRPr>
                </a:p>
              </p:txBody>
            </p:sp>
            <p:sp>
              <p:nvSpPr>
                <p:cNvPr id="18" name="Circular Arrow 143">
                  <a:extLst>
                    <a:ext uri="{FF2B5EF4-FFF2-40B4-BE49-F238E27FC236}">
                      <a16:creationId xmlns:a16="http://schemas.microsoft.com/office/drawing/2014/main" id="{CD08D83A-8AA9-4388-87D2-9325AD4BD526}"/>
                    </a:ext>
                  </a:extLst>
                </p:cNvPr>
                <p:cNvSpPr/>
                <p:nvPr/>
              </p:nvSpPr>
              <p:spPr>
                <a:xfrm>
                  <a:off x="695106" y="-31569"/>
                  <a:ext cx="2738639" cy="2696811"/>
                </a:xfrm>
                <a:prstGeom prst="circularArrow">
                  <a:avLst>
                    <a:gd name="adj1" fmla="val 3311"/>
                    <a:gd name="adj2" fmla="val 396284"/>
                    <a:gd name="adj3" fmla="val 20237054"/>
                    <a:gd name="adj4" fmla="val 12022664"/>
                    <a:gd name="adj5" fmla="val 9360"/>
                  </a:avLst>
                </a:prstGeom>
                <a:ln/>
              </p:spPr>
              <p:style>
                <a:lnRef idx="1">
                  <a:schemeClr val="accent6"/>
                </a:lnRef>
                <a:fillRef idx="3">
                  <a:schemeClr val="accent6"/>
                </a:fillRef>
                <a:effectRef idx="2">
                  <a:schemeClr val="accent6"/>
                </a:effectRef>
                <a:fontRef idx="minor">
                  <a:schemeClr val="lt1"/>
                </a:fontRef>
              </p:style>
              <p:txBody>
                <a:bodyPr wrap="square">
                  <a:noAutofit/>
                </a:bodyPr>
                <a:lstStyle/>
                <a:p>
                  <a:endParaRPr lang="en-US" sz="2800" dirty="0">
                    <a:latin typeface="Lato" panose="020B0604020202020204" charset="0"/>
                  </a:endParaRPr>
                </a:p>
              </p:txBody>
            </p:sp>
            <p:sp>
              <p:nvSpPr>
                <p:cNvPr id="19" name="Right Arrow 144">
                  <a:extLst>
                    <a:ext uri="{FF2B5EF4-FFF2-40B4-BE49-F238E27FC236}">
                      <a16:creationId xmlns:a16="http://schemas.microsoft.com/office/drawing/2014/main" id="{EB37D745-7854-46EF-8AB0-C6E5E0E938A2}"/>
                    </a:ext>
                  </a:extLst>
                </p:cNvPr>
                <p:cNvSpPr/>
                <p:nvPr/>
              </p:nvSpPr>
              <p:spPr>
                <a:xfrm>
                  <a:off x="1252025" y="2398541"/>
                  <a:ext cx="243757" cy="272829"/>
                </a:xfrm>
                <a:prstGeom prst="rightArrow">
                  <a:avLst>
                    <a:gd name="adj1" fmla="val 100000"/>
                    <a:gd name="adj2" fmla="val 81849"/>
                  </a:avLst>
                </a:prstGeom>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latin typeface="Lato" panose="020B0604020202020204" charset="0"/>
                  </a:endParaRPr>
                </a:p>
              </p:txBody>
            </p:sp>
          </p:grpSp>
          <p:sp>
            <p:nvSpPr>
              <p:cNvPr id="10" name="Round Same Side Corner Rectangle 4">
                <a:extLst>
                  <a:ext uri="{FF2B5EF4-FFF2-40B4-BE49-F238E27FC236}">
                    <a16:creationId xmlns:a16="http://schemas.microsoft.com/office/drawing/2014/main" id="{58706782-8713-45D6-A1E8-A27B09499FFB}"/>
                  </a:ext>
                </a:extLst>
              </p:cNvPr>
              <p:cNvSpPr/>
              <p:nvPr/>
            </p:nvSpPr>
            <p:spPr>
              <a:xfrm>
                <a:off x="652990" y="1423192"/>
                <a:ext cx="1190663" cy="2713393"/>
              </a:xfrm>
              <a:prstGeom prst="rect">
                <a:avLst/>
              </a:prstGeom>
              <a:noFill/>
              <a:ln>
                <a:noFill/>
              </a:ln>
              <a:effectLst/>
            </p:spPr>
            <p:txBody>
              <a:bodyPr spcFirstLastPara="0" vert="horz" wrap="square" lIns="38100" tIns="63500" rIns="57150" bIns="63500" numCol="1" spcCol="1270" anchor="t" anchorCtr="0">
                <a:noAutofit/>
              </a:bodyPr>
              <a:lstStyle/>
              <a:p>
                <a:pPr marL="0" marR="0" algn="ctr">
                  <a:lnSpc>
                    <a:spcPct val="106000"/>
                  </a:lnSpc>
                  <a:spcBef>
                    <a:spcPts val="0"/>
                  </a:spcBef>
                  <a:spcAft>
                    <a:spcPts val="800"/>
                  </a:spcAft>
                </a:pPr>
                <a:r>
                  <a:rPr lang="en-US" b="1" kern="1200" dirty="0">
                    <a:effectLst/>
                    <a:latin typeface="Lato" panose="020B0604020202020204" charset="0"/>
                    <a:ea typeface="Times New Roman" panose="02020603050405020304" pitchFamily="18" charset="0"/>
                    <a:cs typeface="Arial" panose="020B0604020202020204" pitchFamily="34" charset="0"/>
                  </a:rPr>
                  <a:t>Background variables</a:t>
                </a:r>
                <a:endParaRPr lang="en-US" sz="2000" dirty="0">
                  <a:effectLst/>
                  <a:latin typeface="Lato" panose="020B0604020202020204" charset="0"/>
                  <a:ea typeface="Calibri" panose="020F0502020204030204" pitchFamily="34" charset="0"/>
                  <a:cs typeface="Arial" panose="020B0604020202020204" pitchFamily="34" charset="0"/>
                </a:endParaRPr>
              </a:p>
              <a:p>
                <a:pPr marL="0" marR="0" algn="ctr">
                  <a:lnSpc>
                    <a:spcPct val="106000"/>
                  </a:lnSpc>
                  <a:spcBef>
                    <a:spcPts val="0"/>
                  </a:spcBef>
                  <a:spcAft>
                    <a:spcPts val="600"/>
                  </a:spcAft>
                </a:pPr>
                <a:r>
                  <a:rPr lang="en-US" kern="1200" dirty="0">
                    <a:effectLst/>
                    <a:latin typeface="Lato" panose="020B0604020202020204" charset="0"/>
                    <a:ea typeface="Times New Roman" panose="02020603050405020304" pitchFamily="18" charset="0"/>
                    <a:cs typeface="Arial" panose="020B0604020202020204" pitchFamily="34" charset="0"/>
                  </a:rPr>
                  <a:t>Demographic characteristic</a:t>
                </a:r>
                <a:endParaRPr lang="en-US" sz="2000" dirty="0">
                  <a:effectLst/>
                  <a:latin typeface="Lato" panose="020B0604020202020204" charset="0"/>
                  <a:ea typeface="Calibri" panose="020F0502020204030204" pitchFamily="34" charset="0"/>
                  <a:cs typeface="Arial" panose="020B0604020202020204" pitchFamily="34" charset="0"/>
                </a:endParaRPr>
              </a:p>
              <a:p>
                <a:pPr marL="0" marR="0" algn="ctr">
                  <a:lnSpc>
                    <a:spcPct val="106000"/>
                  </a:lnSpc>
                  <a:spcBef>
                    <a:spcPts val="0"/>
                  </a:spcBef>
                  <a:spcAft>
                    <a:spcPts val="600"/>
                  </a:spcAft>
                </a:pPr>
                <a:r>
                  <a:rPr lang="en-US" kern="1200" dirty="0">
                    <a:latin typeface="Lato" panose="020B0604020202020204" charset="0"/>
                    <a:ea typeface="Times New Roman" panose="02020603050405020304" pitchFamily="18" charset="0"/>
                    <a:cs typeface="Arial" panose="020B0604020202020204" pitchFamily="34" charset="0"/>
                  </a:rPr>
                  <a:t>H</a:t>
                </a:r>
                <a:r>
                  <a:rPr lang="en-US" kern="1200" dirty="0">
                    <a:effectLst/>
                    <a:latin typeface="Lato" panose="020B0604020202020204" charset="0"/>
                    <a:ea typeface="Times New Roman" panose="02020603050405020304" pitchFamily="18" charset="0"/>
                    <a:cs typeface="Arial" panose="020B0604020202020204" pitchFamily="34" charset="0"/>
                  </a:rPr>
                  <a:t>ealth literacy level</a:t>
                </a:r>
                <a:endParaRPr lang="en-US" sz="2000" dirty="0">
                  <a:effectLst/>
                  <a:latin typeface="Lato" panose="020B0604020202020204" charset="0"/>
                  <a:ea typeface="Calibri" panose="020F0502020204030204" pitchFamily="34" charset="0"/>
                  <a:cs typeface="Arial" panose="020B0604020202020204" pitchFamily="34" charset="0"/>
                </a:endParaRPr>
              </a:p>
              <a:p>
                <a:pPr marL="0" marR="0" algn="ctr">
                  <a:lnSpc>
                    <a:spcPct val="106000"/>
                  </a:lnSpc>
                  <a:spcBef>
                    <a:spcPts val="0"/>
                  </a:spcBef>
                  <a:spcAft>
                    <a:spcPts val="600"/>
                  </a:spcAft>
                </a:pPr>
                <a:r>
                  <a:rPr lang="en-US" kern="1200" dirty="0">
                    <a:effectLst/>
                    <a:latin typeface="Lato" panose="020B0604020202020204" charset="0"/>
                    <a:ea typeface="Times New Roman" panose="02020603050405020304" pitchFamily="18" charset="0"/>
                    <a:cs typeface="Arial" panose="020B0604020202020204" pitchFamily="34" charset="0"/>
                  </a:rPr>
                  <a:t>Previous healthcare experiences</a:t>
                </a:r>
                <a:endParaRPr lang="en-US" sz="2000" dirty="0">
                  <a:effectLst/>
                  <a:latin typeface="Lato" panose="020B0604020202020204" charset="0"/>
                  <a:ea typeface="Calibri" panose="020F0502020204030204" pitchFamily="34" charset="0"/>
                  <a:cs typeface="Arial" panose="020B0604020202020204" pitchFamily="34" charset="0"/>
                </a:endParaRPr>
              </a:p>
              <a:p>
                <a:pPr marL="0" marR="0" algn="ctr">
                  <a:lnSpc>
                    <a:spcPct val="106000"/>
                  </a:lnSpc>
                  <a:spcBef>
                    <a:spcPts val="0"/>
                  </a:spcBef>
                  <a:spcAft>
                    <a:spcPts val="600"/>
                  </a:spcAft>
                </a:pPr>
                <a:r>
                  <a:rPr lang="en-US" kern="1200" dirty="0">
                    <a:latin typeface="Lato" panose="020B0604020202020204" charset="0"/>
                    <a:ea typeface="Times New Roman" panose="02020603050405020304" pitchFamily="18" charset="0"/>
                    <a:cs typeface="Arial" panose="020B0604020202020204" pitchFamily="34" charset="0"/>
                  </a:rPr>
                  <a:t>H</a:t>
                </a:r>
                <a:r>
                  <a:rPr lang="en-US" kern="1200" dirty="0">
                    <a:effectLst/>
                    <a:latin typeface="Lato" panose="020B0604020202020204" charset="0"/>
                    <a:ea typeface="Times New Roman" panose="02020603050405020304" pitchFamily="18" charset="0"/>
                    <a:cs typeface="Arial" panose="020B0604020202020204" pitchFamily="34" charset="0"/>
                  </a:rPr>
                  <a:t>ealth information seeking behaviour</a:t>
                </a:r>
                <a:endParaRPr lang="en-US" sz="2000" dirty="0">
                  <a:effectLst/>
                  <a:latin typeface="Lato" panose="020B0604020202020204" charset="0"/>
                  <a:ea typeface="Calibri" panose="020F0502020204030204" pitchFamily="34" charset="0"/>
                  <a:cs typeface="Arial" panose="020B0604020202020204" pitchFamily="34" charset="0"/>
                </a:endParaRPr>
              </a:p>
              <a:p>
                <a:pPr marL="0" marR="0" algn="ctr">
                  <a:lnSpc>
                    <a:spcPct val="106000"/>
                  </a:lnSpc>
                  <a:spcBef>
                    <a:spcPts val="0"/>
                  </a:spcBef>
                  <a:spcAft>
                    <a:spcPts val="600"/>
                  </a:spcAft>
                </a:pPr>
                <a:r>
                  <a:rPr lang="en-US" kern="1200" dirty="0">
                    <a:effectLst/>
                    <a:latin typeface="Lato" panose="020B0604020202020204" charset="0"/>
                    <a:ea typeface="Times New Roman" panose="02020603050405020304" pitchFamily="18" charset="0"/>
                    <a:cs typeface="Arial" panose="020B0604020202020204" pitchFamily="34" charset="0"/>
                  </a:rPr>
                  <a:t>Carer-Pet relationship</a:t>
                </a:r>
                <a:endParaRPr lang="en-US" sz="2000" dirty="0">
                  <a:effectLst/>
                  <a:latin typeface="Lato" panose="020B0604020202020204" charset="0"/>
                  <a:ea typeface="Calibri" panose="020F0502020204030204" pitchFamily="34" charset="0"/>
                  <a:cs typeface="Arial" panose="020B0604020202020204" pitchFamily="34" charset="0"/>
                </a:endParaRPr>
              </a:p>
            </p:txBody>
          </p:sp>
        </p:grpSp>
        <p:sp>
          <p:nvSpPr>
            <p:cNvPr id="8" name="Round Same Side Corner Rectangle 6">
              <a:extLst>
                <a:ext uri="{FF2B5EF4-FFF2-40B4-BE49-F238E27FC236}">
                  <a16:creationId xmlns:a16="http://schemas.microsoft.com/office/drawing/2014/main" id="{A9B20EC8-C959-4B35-9D7A-087A3E4C2F72}"/>
                </a:ext>
              </a:extLst>
            </p:cNvPr>
            <p:cNvSpPr/>
            <p:nvPr/>
          </p:nvSpPr>
          <p:spPr>
            <a:xfrm>
              <a:off x="3012616" y="1425677"/>
              <a:ext cx="1425426" cy="2500554"/>
            </a:xfrm>
            <a:prstGeom prst="rect">
              <a:avLst/>
            </a:prstGeom>
            <a:noFill/>
            <a:ln>
              <a:noFill/>
            </a:ln>
            <a:effectLst/>
          </p:spPr>
          <p:txBody>
            <a:bodyPr spcFirstLastPara="0" vert="horz" wrap="square" lIns="57150" tIns="63500" rIns="38100" bIns="63500" numCol="1" spcCol="1270" anchor="t" anchorCtr="0">
              <a:noAutofit/>
            </a:bodyPr>
            <a:lstStyle/>
            <a:p>
              <a:pPr marL="0" marR="0" algn="ctr">
                <a:lnSpc>
                  <a:spcPct val="90000"/>
                </a:lnSpc>
                <a:spcBef>
                  <a:spcPts val="0"/>
                </a:spcBef>
                <a:spcAft>
                  <a:spcPts val="800"/>
                </a:spcAft>
              </a:pPr>
              <a:r>
                <a:rPr lang="en-US" b="1" kern="1200" dirty="0">
                  <a:effectLst/>
                  <a:latin typeface="Lato" panose="020B0604020202020204" charset="0"/>
                  <a:ea typeface="Times New Roman" panose="02020603050405020304" pitchFamily="18" charset="0"/>
                  <a:cs typeface="Arial" panose="020B0604020202020204" pitchFamily="34" charset="0"/>
                </a:rPr>
                <a:t>Pet health outcome</a:t>
              </a:r>
              <a:endParaRPr lang="en-US" sz="2000" dirty="0">
                <a:effectLst/>
                <a:latin typeface="Lato" panose="020B0604020202020204" charset="0"/>
                <a:ea typeface="Calibri" panose="020F0502020204030204" pitchFamily="34" charset="0"/>
                <a:cs typeface="Arial" panose="020B0604020202020204" pitchFamily="34" charset="0"/>
              </a:endParaRPr>
            </a:p>
            <a:p>
              <a:pPr marL="0" marR="0" algn="ctr">
                <a:lnSpc>
                  <a:spcPct val="90000"/>
                </a:lnSpc>
                <a:spcBef>
                  <a:spcPts val="0"/>
                </a:spcBef>
                <a:spcAft>
                  <a:spcPts val="800"/>
                </a:spcAft>
              </a:pPr>
              <a:r>
                <a:rPr lang="en-US" kern="1200" dirty="0">
                  <a:effectLst/>
                  <a:latin typeface="Lato" panose="020B0604020202020204" charset="0"/>
                  <a:ea typeface="Times New Roman" panose="02020603050405020304" pitchFamily="18" charset="0"/>
                  <a:cs typeface="Arial" panose="020B0604020202020204" pitchFamily="34" charset="0"/>
                </a:rPr>
                <a:t>Satisfaction with information intervention</a:t>
              </a:r>
              <a:endParaRPr lang="en-US" sz="2000" dirty="0">
                <a:effectLst/>
                <a:latin typeface="Lato" panose="020B0604020202020204" charset="0"/>
                <a:ea typeface="Calibri" panose="020F0502020204030204" pitchFamily="34" charset="0"/>
                <a:cs typeface="Arial" panose="020B0604020202020204" pitchFamily="34" charset="0"/>
              </a:endParaRPr>
            </a:p>
            <a:p>
              <a:pPr marL="0" marR="0" algn="ctr">
                <a:lnSpc>
                  <a:spcPct val="90000"/>
                </a:lnSpc>
                <a:spcBef>
                  <a:spcPts val="0"/>
                </a:spcBef>
                <a:spcAft>
                  <a:spcPts val="800"/>
                </a:spcAft>
              </a:pPr>
              <a:r>
                <a:rPr lang="en-US" kern="1200" dirty="0">
                  <a:effectLst/>
                  <a:latin typeface="Lato" panose="020B0604020202020204" charset="0"/>
                  <a:ea typeface="Times New Roman" panose="02020603050405020304" pitchFamily="18" charset="0"/>
                  <a:cs typeface="Arial" panose="020B0604020202020204" pitchFamily="34" charset="0"/>
                </a:rPr>
                <a:t>Pet health information evaluation skills</a:t>
              </a:r>
              <a:endParaRPr lang="en-US" sz="2000" dirty="0">
                <a:effectLst/>
                <a:latin typeface="Lato" panose="020B0604020202020204" charset="0"/>
                <a:ea typeface="Calibri" panose="020F0502020204030204" pitchFamily="34" charset="0"/>
                <a:cs typeface="Arial" panose="020B0604020202020204" pitchFamily="34" charset="0"/>
              </a:endParaRPr>
            </a:p>
            <a:p>
              <a:pPr marL="0" marR="0" algn="ctr">
                <a:lnSpc>
                  <a:spcPct val="90000"/>
                </a:lnSpc>
                <a:spcBef>
                  <a:spcPts val="0"/>
                </a:spcBef>
                <a:spcAft>
                  <a:spcPts val="800"/>
                </a:spcAft>
              </a:pPr>
              <a:r>
                <a:rPr lang="en-US" dirty="0">
                  <a:effectLst/>
                  <a:latin typeface="Lato" panose="020B0604020202020204" charset="0"/>
                  <a:ea typeface="Calibri" panose="020F0502020204030204" pitchFamily="34" charset="0"/>
                  <a:cs typeface="Arial" panose="020B0604020202020204" pitchFamily="34" charset="0"/>
                </a:rPr>
                <a:t>Self-efficacy for online pet health information seeking</a:t>
              </a:r>
              <a:endParaRPr lang="en-US" sz="2000" dirty="0">
                <a:effectLst/>
                <a:latin typeface="Lato" panose="020B0604020202020204" charset="0"/>
                <a:ea typeface="Calibri" panose="020F0502020204030204" pitchFamily="34" charset="0"/>
                <a:cs typeface="Arial" panose="020B0604020202020204" pitchFamily="34" charset="0"/>
              </a:endParaRPr>
            </a:p>
            <a:p>
              <a:pPr marL="0" marR="0" algn="ctr">
                <a:lnSpc>
                  <a:spcPct val="90000"/>
                </a:lnSpc>
                <a:spcBef>
                  <a:spcPts val="0"/>
                </a:spcBef>
                <a:spcAft>
                  <a:spcPts val="800"/>
                </a:spcAft>
              </a:pPr>
              <a:r>
                <a:rPr lang="en-US" kern="1200" dirty="0">
                  <a:effectLst/>
                  <a:latin typeface="Lato" panose="020B0604020202020204" charset="0"/>
                  <a:ea typeface="Times New Roman" panose="02020603050405020304" pitchFamily="18" charset="0"/>
                  <a:cs typeface="Arial" panose="020B0604020202020204" pitchFamily="34" charset="0"/>
                </a:rPr>
                <a:t>Understanding pet health issues</a:t>
              </a:r>
              <a:endParaRPr lang="en-US" sz="2000" dirty="0">
                <a:effectLst/>
                <a:latin typeface="Lato" panose="020B0604020202020204" charset="0"/>
                <a:ea typeface="Calibri" panose="020F0502020204030204" pitchFamily="34" charset="0"/>
                <a:cs typeface="Arial" panose="020B0604020202020204" pitchFamily="34" charset="0"/>
              </a:endParaRPr>
            </a:p>
            <a:p>
              <a:pPr marL="0" marR="0" algn="ctr">
                <a:lnSpc>
                  <a:spcPct val="90000"/>
                </a:lnSpc>
                <a:spcBef>
                  <a:spcPts val="0"/>
                </a:spcBef>
                <a:spcAft>
                  <a:spcPts val="800"/>
                </a:spcAft>
              </a:pPr>
              <a:r>
                <a:rPr lang="en-US" kern="1200" dirty="0">
                  <a:effectLst/>
                  <a:latin typeface="Lato" panose="020B0604020202020204" charset="0"/>
                  <a:ea typeface="Times New Roman" panose="02020603050405020304" pitchFamily="18" charset="0"/>
                  <a:cs typeface="Arial" panose="020B0604020202020204" pitchFamily="34" charset="0"/>
                </a:rPr>
                <a:t>Changing in pet owner’s health behaviour</a:t>
              </a:r>
              <a:endParaRPr lang="en-US" sz="2000" dirty="0">
                <a:effectLst/>
                <a:latin typeface="Lato" panose="020B0604020202020204" charset="0"/>
                <a:ea typeface="Calibri" panose="020F0502020204030204" pitchFamily="34" charset="0"/>
                <a:cs typeface="Arial" panose="020B0604020202020204" pitchFamily="34" charset="0"/>
              </a:endParaRPr>
            </a:p>
            <a:p>
              <a:pPr marL="0" marR="0" algn="ctr">
                <a:lnSpc>
                  <a:spcPct val="90000"/>
                </a:lnSpc>
                <a:spcBef>
                  <a:spcPts val="0"/>
                </a:spcBef>
                <a:spcAft>
                  <a:spcPts val="800"/>
                </a:spcAft>
              </a:pPr>
              <a:r>
                <a:rPr lang="en-US" kern="1200" dirty="0">
                  <a:effectLst/>
                  <a:latin typeface="Lato" panose="020B0604020202020204" charset="0"/>
                  <a:ea typeface="Times New Roman" panose="02020603050405020304" pitchFamily="18" charset="0"/>
                  <a:cs typeface="Arial" panose="020B0604020202020204" pitchFamily="34" charset="0"/>
                </a:rPr>
                <a:t>Number of time client discussed online health information with vet</a:t>
              </a:r>
              <a:endParaRPr lang="en-US" sz="2000" dirty="0">
                <a:effectLst/>
                <a:latin typeface="Lato" panose="020B0604020202020204" charset="0"/>
                <a:ea typeface="Calibri" panose="020F0502020204030204" pitchFamily="34" charset="0"/>
                <a:cs typeface="Arial" panose="020B0604020202020204" pitchFamily="34" charset="0"/>
              </a:endParaRPr>
            </a:p>
          </p:txBody>
        </p:sp>
      </p:grpSp>
      <p:sp>
        <p:nvSpPr>
          <p:cNvPr id="21" name="Rectangle 23">
            <a:extLst>
              <a:ext uri="{FF2B5EF4-FFF2-40B4-BE49-F238E27FC236}">
                <a16:creationId xmlns:a16="http://schemas.microsoft.com/office/drawing/2014/main" id="{F5B2AA6E-8A9A-414A-9BA9-CD41A6813EDE}"/>
              </a:ext>
            </a:extLst>
          </p:cNvPr>
          <p:cNvSpPr>
            <a:spLocks noChangeArrowheads="1"/>
          </p:cNvSpPr>
          <p:nvPr/>
        </p:nvSpPr>
        <p:spPr bwMode="auto">
          <a:xfrm>
            <a:off x="2300466" y="5661843"/>
            <a:ext cx="752000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Lato" panose="020B060402020202020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Lato" panose="020B0604020202020204" charset="0"/>
                <a:ea typeface="Calibri" panose="020F0502020204030204" pitchFamily="34" charset="0"/>
                <a:cs typeface="Arial" panose="020B0604020202020204" pitchFamily="34" charset="0"/>
              </a:rPr>
              <a:t>Pet Health Information Behavior Intervention (PHIBI) Model </a:t>
            </a:r>
            <a:r>
              <a:rPr kumimoji="0" lang="en-US" altLang="en-US" strike="noStrike" cap="none" normalizeH="0" dirty="0">
                <a:ln>
                  <a:noFill/>
                </a:ln>
                <a:solidFill>
                  <a:schemeClr val="tx1"/>
                </a:solidFill>
                <a:effectLst/>
                <a:latin typeface="Lato" panose="020B0604020202020204" charset="0"/>
                <a:ea typeface="Calibri" panose="020F0502020204030204" pitchFamily="34" charset="0"/>
                <a:cs typeface="Arial" panose="020B0604020202020204" pitchFamily="34" charset="0"/>
              </a:rPr>
              <a:t>(</a:t>
            </a:r>
            <a:r>
              <a:rPr kumimoji="0" lang="en-US" altLang="en-US" strike="noStrike" cap="none" normalizeH="0" dirty="0">
                <a:ln>
                  <a:noFill/>
                </a:ln>
                <a:solidFill>
                  <a:schemeClr val="tx1"/>
                </a:solidFill>
                <a:effectLst/>
                <a:latin typeface="Lato" panose="020B0604020202020204" charset="0"/>
                <a:ea typeface="Calibri" panose="020F0502020204030204" pitchFamily="34" charset="0"/>
                <a:cs typeface="Arial" panose="020B0604020202020204" pitchFamily="34" charset="0"/>
                <a:hlinkClick r:id="rId3"/>
              </a:rPr>
              <a:t>Solhjoo, </a:t>
            </a:r>
            <a:r>
              <a:rPr kumimoji="0" lang="en-US" altLang="en-US" strike="noStrike" cap="none" normalizeH="0" dirty="0" err="1">
                <a:ln>
                  <a:noFill/>
                </a:ln>
                <a:solidFill>
                  <a:schemeClr val="tx1"/>
                </a:solidFill>
                <a:effectLst/>
                <a:latin typeface="Lato" panose="020B0604020202020204" charset="0"/>
                <a:ea typeface="Calibri" panose="020F0502020204030204" pitchFamily="34" charset="0"/>
                <a:cs typeface="Arial" panose="020B0604020202020204" pitchFamily="34" charset="0"/>
                <a:hlinkClick r:id="rId3"/>
              </a:rPr>
              <a:t>Naghshineh</a:t>
            </a:r>
            <a:r>
              <a:rPr kumimoji="0" lang="en-US" altLang="en-US" strike="noStrike" cap="none" normalizeH="0" dirty="0">
                <a:ln>
                  <a:noFill/>
                </a:ln>
                <a:solidFill>
                  <a:schemeClr val="tx1"/>
                </a:solidFill>
                <a:effectLst/>
                <a:latin typeface="Lato" panose="020B0604020202020204" charset="0"/>
                <a:ea typeface="Calibri" panose="020F0502020204030204" pitchFamily="34" charset="0"/>
                <a:cs typeface="Arial" panose="020B0604020202020204" pitchFamily="34" charset="0"/>
                <a:hlinkClick r:id="rId3"/>
              </a:rPr>
              <a:t> et al. 2018</a:t>
            </a:r>
            <a:r>
              <a:rPr kumimoji="0" lang="en-US" altLang="en-US" strike="noStrike" cap="none" normalizeH="0" dirty="0">
                <a:ln>
                  <a:noFill/>
                </a:ln>
                <a:solidFill>
                  <a:schemeClr val="tx1"/>
                </a:solidFill>
                <a:effectLst/>
                <a:latin typeface="Lato" panose="020B0604020202020204" charset="0"/>
                <a:ea typeface="Calibri" panose="020F0502020204030204" pitchFamily="34" charset="0"/>
                <a:cs typeface="Arial" panose="020B0604020202020204" pitchFamily="34" charset="0"/>
              </a:rPr>
              <a:t>)</a:t>
            </a:r>
            <a:endParaRPr kumimoji="0" lang="en-US" altLang="en-US" sz="2400" strike="noStrike" cap="none" normalizeH="0" dirty="0">
              <a:ln>
                <a:noFill/>
              </a:ln>
              <a:solidFill>
                <a:schemeClr val="tx1"/>
              </a:solidFill>
              <a:effectLst/>
              <a:latin typeface="Lato" panose="020B0604020202020204" charset="0"/>
            </a:endParaRPr>
          </a:p>
        </p:txBody>
      </p:sp>
      <p:sp>
        <p:nvSpPr>
          <p:cNvPr id="23" name="Right Arrow 144">
            <a:extLst>
              <a:ext uri="{FF2B5EF4-FFF2-40B4-BE49-F238E27FC236}">
                <a16:creationId xmlns:a16="http://schemas.microsoft.com/office/drawing/2014/main" id="{D9309688-AFB1-447E-BF36-D857B98EE9DC}"/>
              </a:ext>
            </a:extLst>
          </p:cNvPr>
          <p:cNvSpPr/>
          <p:nvPr/>
        </p:nvSpPr>
        <p:spPr>
          <a:xfrm>
            <a:off x="7348206" y="3560938"/>
            <a:ext cx="517626" cy="267073"/>
          </a:xfrm>
          <a:prstGeom prst="rightArrow">
            <a:avLst>
              <a:gd name="adj1" fmla="val 100000"/>
              <a:gd name="adj2" fmla="val 81849"/>
            </a:avLst>
          </a:prstGeom>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latin typeface="Lato" panose="020B0604020202020204" charset="0"/>
            </a:endParaRPr>
          </a:p>
        </p:txBody>
      </p:sp>
    </p:spTree>
    <p:extLst>
      <p:ext uri="{BB962C8B-B14F-4D97-AF65-F5344CB8AC3E}">
        <p14:creationId xmlns:p14="http://schemas.microsoft.com/office/powerpoint/2010/main" val="765020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BDDF2A-0E12-4A84-9469-A404155ABE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sp>
        <p:nvSpPr>
          <p:cNvPr id="5" name="Text Placeholder 4">
            <a:extLst>
              <a:ext uri="{FF2B5EF4-FFF2-40B4-BE49-F238E27FC236}">
                <a16:creationId xmlns:a16="http://schemas.microsoft.com/office/drawing/2014/main" id="{1B2DC2D9-E277-42FE-AFA5-7F75D89A8007}"/>
              </a:ext>
            </a:extLst>
          </p:cNvPr>
          <p:cNvSpPr>
            <a:spLocks noGrp="1"/>
          </p:cNvSpPr>
          <p:nvPr>
            <p:ph type="body" idx="1"/>
          </p:nvPr>
        </p:nvSpPr>
        <p:spPr>
          <a:xfrm>
            <a:off x="451525" y="1748058"/>
            <a:ext cx="7682382" cy="3361884"/>
          </a:xfrm>
        </p:spPr>
        <p:txBody>
          <a:bodyPr>
            <a:noAutofit/>
          </a:bodyPr>
          <a:lstStyle/>
          <a:p>
            <a:pPr marL="617220" indent="-342900">
              <a:buFont typeface="Arial" panose="020B0604020202020204" pitchFamily="34" charset="0"/>
              <a:buChar char="•"/>
            </a:pPr>
            <a:r>
              <a:rPr lang="en-NZ" sz="2000" dirty="0"/>
              <a:t>Intrapersonal elements: client’s </a:t>
            </a:r>
            <a:r>
              <a:rPr lang="en-US" sz="2000" dirty="0"/>
              <a:t>education and health literacy level, </a:t>
            </a:r>
          </a:p>
          <a:p>
            <a:pPr marL="617220" indent="-342900">
              <a:buFont typeface="Arial" panose="020B0604020202020204" pitchFamily="34" charset="0"/>
              <a:buChar char="•"/>
            </a:pPr>
            <a:r>
              <a:rPr lang="en-NZ" sz="2000" dirty="0"/>
              <a:t>Contextual elements: </a:t>
            </a:r>
            <a:r>
              <a:rPr lang="en-US" sz="2000" dirty="0"/>
              <a:t>information seeking behavior, pet healthcare experiences, human-animal relationship,</a:t>
            </a:r>
            <a:r>
              <a:rPr lang="en-NZ" sz="2000" dirty="0"/>
              <a:t> and client-veterinarian </a:t>
            </a:r>
            <a:r>
              <a:rPr lang="en-US" sz="2000" dirty="0"/>
              <a:t>relationship.</a:t>
            </a:r>
          </a:p>
          <a:p>
            <a:pPr marL="617220" indent="-342900">
              <a:buFont typeface="Arial" panose="020B0604020202020204" pitchFamily="34" charset="0"/>
              <a:buChar char="•"/>
            </a:pPr>
            <a:r>
              <a:rPr lang="en-NZ" sz="2000" dirty="0"/>
              <a:t>Outcomes: </a:t>
            </a:r>
            <a:r>
              <a:rPr lang="en-US" sz="2000" dirty="0"/>
              <a:t>instrumental (e.g. belief in one’s ability to seek online information and use Internet), communication (e.g. increase in communication with veterinarian about online pet health information), and learning (e.g. changes in healthcare behaviour or pet’s lifestyle)</a:t>
            </a:r>
            <a:endParaRPr lang="en-NZ" sz="2000" dirty="0"/>
          </a:p>
        </p:txBody>
      </p:sp>
      <p:sp>
        <p:nvSpPr>
          <p:cNvPr id="27" name="Title 3">
            <a:extLst>
              <a:ext uri="{FF2B5EF4-FFF2-40B4-BE49-F238E27FC236}">
                <a16:creationId xmlns:a16="http://schemas.microsoft.com/office/drawing/2014/main" id="{B7038D1F-4E42-49B8-B202-30E13FAEC5B5}"/>
              </a:ext>
            </a:extLst>
          </p:cNvPr>
          <p:cNvSpPr>
            <a:spLocks noGrp="1"/>
          </p:cNvSpPr>
          <p:nvPr>
            <p:ph type="title"/>
          </p:nvPr>
        </p:nvSpPr>
        <p:spPr>
          <a:xfrm>
            <a:off x="476793" y="225027"/>
            <a:ext cx="11167353" cy="1325563"/>
          </a:xfrm>
        </p:spPr>
        <p:txBody>
          <a:bodyPr>
            <a:normAutofit/>
          </a:bodyPr>
          <a:lstStyle/>
          <a:p>
            <a:r>
              <a:rPr lang="en-US" sz="2800" dirty="0"/>
              <a:t>What elements should you consider in designing an info intervention program for veterinary’s clients?</a:t>
            </a:r>
          </a:p>
        </p:txBody>
      </p:sp>
      <p:pic>
        <p:nvPicPr>
          <p:cNvPr id="29" name="Picture 28">
            <a:extLst>
              <a:ext uri="{FF2B5EF4-FFF2-40B4-BE49-F238E27FC236}">
                <a16:creationId xmlns:a16="http://schemas.microsoft.com/office/drawing/2014/main" id="{6E3A848C-BF05-4B5B-A988-540B579E79EF}"/>
              </a:ext>
            </a:extLst>
          </p:cNvPr>
          <p:cNvPicPr>
            <a:picLocks noChangeAspect="1"/>
          </p:cNvPicPr>
          <p:nvPr/>
        </p:nvPicPr>
        <p:blipFill>
          <a:blip r:embed="rId3"/>
          <a:stretch>
            <a:fillRect/>
          </a:stretch>
        </p:blipFill>
        <p:spPr>
          <a:xfrm>
            <a:off x="8289526" y="1864374"/>
            <a:ext cx="1762811" cy="1762811"/>
          </a:xfrm>
          <a:prstGeom prst="rect">
            <a:avLst/>
          </a:prstGeom>
          <a:ln>
            <a:noFill/>
          </a:ln>
          <a:effectLst>
            <a:softEdge rad="112500"/>
          </a:effectLst>
        </p:spPr>
      </p:pic>
      <p:pic>
        <p:nvPicPr>
          <p:cNvPr id="31" name="Picture 30">
            <a:extLst>
              <a:ext uri="{FF2B5EF4-FFF2-40B4-BE49-F238E27FC236}">
                <a16:creationId xmlns:a16="http://schemas.microsoft.com/office/drawing/2014/main" id="{216DE9EF-F863-41CC-A2DB-8E555A0F9C81}"/>
              </a:ext>
            </a:extLst>
          </p:cNvPr>
          <p:cNvPicPr>
            <a:picLocks noChangeAspect="1"/>
          </p:cNvPicPr>
          <p:nvPr/>
        </p:nvPicPr>
        <p:blipFill rotWithShape="1">
          <a:blip r:embed="rId4"/>
          <a:srcRect l="11452" r="14108"/>
          <a:stretch/>
        </p:blipFill>
        <p:spPr>
          <a:xfrm>
            <a:off x="8289526" y="3565765"/>
            <a:ext cx="1727943" cy="1740957"/>
          </a:xfrm>
          <a:prstGeom prst="rect">
            <a:avLst/>
          </a:prstGeom>
          <a:ln>
            <a:noFill/>
          </a:ln>
          <a:effectLst>
            <a:softEdge rad="112500"/>
          </a:effectLst>
        </p:spPr>
      </p:pic>
      <p:pic>
        <p:nvPicPr>
          <p:cNvPr id="33" name="Picture 32">
            <a:extLst>
              <a:ext uri="{FF2B5EF4-FFF2-40B4-BE49-F238E27FC236}">
                <a16:creationId xmlns:a16="http://schemas.microsoft.com/office/drawing/2014/main" id="{7211FC9B-6ABD-494E-A589-D78086369A51}"/>
              </a:ext>
            </a:extLst>
          </p:cNvPr>
          <p:cNvPicPr>
            <a:picLocks noChangeAspect="1"/>
          </p:cNvPicPr>
          <p:nvPr/>
        </p:nvPicPr>
        <p:blipFill rotWithShape="1">
          <a:blip r:embed="rId5"/>
          <a:srcRect l="6347" r="26195"/>
          <a:stretch/>
        </p:blipFill>
        <p:spPr>
          <a:xfrm>
            <a:off x="9956755" y="1907816"/>
            <a:ext cx="1783720" cy="1762811"/>
          </a:xfrm>
          <a:prstGeom prst="rect">
            <a:avLst/>
          </a:prstGeom>
          <a:ln>
            <a:noFill/>
          </a:ln>
          <a:effectLst>
            <a:softEdge rad="112500"/>
          </a:effectLst>
        </p:spPr>
      </p:pic>
      <p:pic>
        <p:nvPicPr>
          <p:cNvPr id="34" name="Picture 33">
            <a:extLst>
              <a:ext uri="{FF2B5EF4-FFF2-40B4-BE49-F238E27FC236}">
                <a16:creationId xmlns:a16="http://schemas.microsoft.com/office/drawing/2014/main" id="{56F73793-FC3B-4968-A0DD-B274479289FD}"/>
              </a:ext>
            </a:extLst>
          </p:cNvPr>
          <p:cNvPicPr>
            <a:picLocks noChangeAspect="1"/>
          </p:cNvPicPr>
          <p:nvPr/>
        </p:nvPicPr>
        <p:blipFill rotWithShape="1">
          <a:blip r:embed="rId6"/>
          <a:srcRect t="1240" r="27904" b="-1240"/>
          <a:stretch/>
        </p:blipFill>
        <p:spPr>
          <a:xfrm>
            <a:off x="9956755" y="3543911"/>
            <a:ext cx="1783720" cy="1762811"/>
          </a:xfrm>
          <a:prstGeom prst="rect">
            <a:avLst/>
          </a:prstGeom>
          <a:ln>
            <a:noFill/>
          </a:ln>
          <a:effectLst>
            <a:softEdge rad="112500"/>
          </a:effectLst>
        </p:spPr>
      </p:pic>
      <p:pic>
        <p:nvPicPr>
          <p:cNvPr id="36" name="Picture 35">
            <a:extLst>
              <a:ext uri="{FF2B5EF4-FFF2-40B4-BE49-F238E27FC236}">
                <a16:creationId xmlns:a16="http://schemas.microsoft.com/office/drawing/2014/main" id="{2E7FAA45-4F37-4390-971C-2850D3796642}"/>
              </a:ext>
            </a:extLst>
          </p:cNvPr>
          <p:cNvPicPr>
            <a:picLocks noChangeAspect="1"/>
          </p:cNvPicPr>
          <p:nvPr/>
        </p:nvPicPr>
        <p:blipFill>
          <a:blip r:embed="rId7"/>
          <a:stretch>
            <a:fillRect/>
          </a:stretch>
        </p:blipFill>
        <p:spPr>
          <a:xfrm>
            <a:off x="9644673" y="3238819"/>
            <a:ext cx="745592" cy="745592"/>
          </a:xfrm>
          <a:prstGeom prst="rect">
            <a:avLst/>
          </a:prstGeom>
          <a:effectLst>
            <a:softEdge rad="25400"/>
          </a:effectLst>
        </p:spPr>
      </p:pic>
    </p:spTree>
    <p:extLst>
      <p:ext uri="{BB962C8B-B14F-4D97-AF65-F5344CB8AC3E}">
        <p14:creationId xmlns:p14="http://schemas.microsoft.com/office/powerpoint/2010/main" val="739596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BDDF2A-0E12-4A84-9469-A404155ABE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sp>
        <p:nvSpPr>
          <p:cNvPr id="5" name="Text Placeholder 4">
            <a:extLst>
              <a:ext uri="{FF2B5EF4-FFF2-40B4-BE49-F238E27FC236}">
                <a16:creationId xmlns:a16="http://schemas.microsoft.com/office/drawing/2014/main" id="{1B2DC2D9-E277-42FE-AFA5-7F75D89A8007}"/>
              </a:ext>
            </a:extLst>
          </p:cNvPr>
          <p:cNvSpPr>
            <a:spLocks noGrp="1"/>
          </p:cNvSpPr>
          <p:nvPr>
            <p:ph type="body" idx="1"/>
          </p:nvPr>
        </p:nvSpPr>
        <p:spPr>
          <a:xfrm>
            <a:off x="4847289" y="1484856"/>
            <a:ext cx="7029278" cy="4187994"/>
          </a:xfrm>
        </p:spPr>
        <p:txBody>
          <a:bodyPr>
            <a:noAutofit/>
          </a:bodyPr>
          <a:lstStyle/>
          <a:p>
            <a:pPr marL="731520" marR="0" lvl="0" indent="-457200" algn="l" defTabSz="914400" rtl="0" eaLnBrk="1" fontAlgn="auto" latinLnBrk="0" hangingPunct="1">
              <a:lnSpc>
                <a:spcPct val="110000"/>
              </a:lnSpc>
              <a:spcBef>
                <a:spcPts val="1200"/>
              </a:spcBef>
              <a:spcAft>
                <a:spcPts val="0"/>
              </a:spcAft>
              <a:buClr>
                <a:srgbClr val="000000"/>
              </a:buClr>
              <a:buSzPts val="1800"/>
              <a:buFont typeface="Arial"/>
              <a:buAutoNum type="arabicParenR"/>
              <a:tabLst/>
              <a:defRPr/>
            </a:pPr>
            <a:r>
              <a:rPr kumimoji="0" lang="en-US" sz="2200" b="0" i="0" u="none" strike="noStrike" kern="0" cap="none" spc="0" normalizeH="0" baseline="0" noProof="0" dirty="0">
                <a:ln>
                  <a:noFill/>
                </a:ln>
                <a:solidFill>
                  <a:srgbClr val="000000"/>
                </a:solidFill>
                <a:effectLst/>
                <a:uLnTx/>
                <a:uFillTx/>
                <a:latin typeface="Lato"/>
                <a:sym typeface="Lato"/>
              </a:rPr>
              <a:t>understand elements related to guardians’ information behaviour (e.g. the relationship between health information seeking and the human-animal bond and the relationship-centered veterinary care); </a:t>
            </a:r>
          </a:p>
          <a:p>
            <a:pPr marL="731520" marR="0" lvl="0" indent="-457200" algn="l" defTabSz="914400" rtl="0" eaLnBrk="1" fontAlgn="auto" latinLnBrk="0" hangingPunct="1">
              <a:lnSpc>
                <a:spcPct val="110000"/>
              </a:lnSpc>
              <a:spcBef>
                <a:spcPts val="1800"/>
              </a:spcBef>
              <a:spcAft>
                <a:spcPts val="0"/>
              </a:spcAft>
              <a:buClr>
                <a:srgbClr val="000000"/>
              </a:buClr>
              <a:buSzPts val="1800"/>
              <a:buFont typeface="Arial"/>
              <a:buAutoNum type="arabicParenR"/>
              <a:tabLst/>
              <a:defRPr/>
            </a:pPr>
            <a:r>
              <a:rPr kumimoji="0" lang="en-US" sz="2200" b="0" i="0" u="none" strike="noStrike" kern="0" cap="none" spc="0" normalizeH="0" baseline="0" noProof="0" dirty="0">
                <a:ln>
                  <a:noFill/>
                </a:ln>
                <a:solidFill>
                  <a:srgbClr val="000000"/>
                </a:solidFill>
                <a:effectLst/>
                <a:uLnTx/>
                <a:uFillTx/>
                <a:latin typeface="Lato"/>
                <a:sym typeface="Lato"/>
              </a:rPr>
              <a:t>design and evaluate intervention strategies for enhancing information skills among guardians (e.g. information therapy, client education program, and information prescription services).</a:t>
            </a:r>
          </a:p>
        </p:txBody>
      </p:sp>
      <p:sp>
        <p:nvSpPr>
          <p:cNvPr id="27" name="Title 3">
            <a:extLst>
              <a:ext uri="{FF2B5EF4-FFF2-40B4-BE49-F238E27FC236}">
                <a16:creationId xmlns:a16="http://schemas.microsoft.com/office/drawing/2014/main" id="{B7038D1F-4E42-49B8-B202-30E13FAEC5B5}"/>
              </a:ext>
            </a:extLst>
          </p:cNvPr>
          <p:cNvSpPr>
            <a:spLocks noGrp="1"/>
          </p:cNvSpPr>
          <p:nvPr>
            <p:ph type="title"/>
          </p:nvPr>
        </p:nvSpPr>
        <p:spPr>
          <a:xfrm>
            <a:off x="476793" y="225027"/>
            <a:ext cx="11167353" cy="1154083"/>
          </a:xfrm>
        </p:spPr>
        <p:txBody>
          <a:bodyPr>
            <a:normAutofit/>
          </a:bodyPr>
          <a:lstStyle/>
          <a:p>
            <a:r>
              <a:rPr lang="en-US" sz="2800" dirty="0"/>
              <a:t>Collaboration of information specialists with animal health sectors</a:t>
            </a:r>
            <a:endParaRPr lang="en-NZ" sz="2800" dirty="0"/>
          </a:p>
        </p:txBody>
      </p:sp>
      <p:pic>
        <p:nvPicPr>
          <p:cNvPr id="46" name="Picture 45">
            <a:extLst>
              <a:ext uri="{FF2B5EF4-FFF2-40B4-BE49-F238E27FC236}">
                <a16:creationId xmlns:a16="http://schemas.microsoft.com/office/drawing/2014/main" id="{C19E8DDB-33B5-4404-BD0A-8EBCF5CCF641}"/>
              </a:ext>
            </a:extLst>
          </p:cNvPr>
          <p:cNvPicPr>
            <a:picLocks noChangeAspect="1"/>
          </p:cNvPicPr>
          <p:nvPr/>
        </p:nvPicPr>
        <p:blipFill>
          <a:blip r:embed="rId3"/>
          <a:stretch>
            <a:fillRect/>
          </a:stretch>
        </p:blipFill>
        <p:spPr>
          <a:xfrm>
            <a:off x="663920" y="1839432"/>
            <a:ext cx="4364122" cy="3478842"/>
          </a:xfrm>
          <a:prstGeom prst="rect">
            <a:avLst/>
          </a:prstGeom>
        </p:spPr>
      </p:pic>
    </p:spTree>
    <p:extLst>
      <p:ext uri="{BB962C8B-B14F-4D97-AF65-F5344CB8AC3E}">
        <p14:creationId xmlns:p14="http://schemas.microsoft.com/office/powerpoint/2010/main" val="3463016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030F6-2DB1-4205-AE25-86FE1DE6B049}"/>
              </a:ext>
            </a:extLst>
          </p:cNvPr>
          <p:cNvSpPr>
            <a:spLocks noGrp="1"/>
          </p:cNvSpPr>
          <p:nvPr>
            <p:ph type="sldNum" idx="12"/>
          </p:nvPr>
        </p:nvSpPr>
        <p:spPr>
          <a:xfrm>
            <a:off x="10809049" y="6343993"/>
            <a:ext cx="883597" cy="365125"/>
          </a:xfrm>
        </p:spPr>
        <p:txBody>
          <a:bodyPr/>
          <a:lstStyle/>
          <a:p>
            <a:pPr lvl="0"/>
            <a:endParaRPr lang="en-US" dirty="0"/>
          </a:p>
        </p:txBody>
      </p:sp>
      <p:pic>
        <p:nvPicPr>
          <p:cNvPr id="4" name="Picture 3">
            <a:extLst>
              <a:ext uri="{FF2B5EF4-FFF2-40B4-BE49-F238E27FC236}">
                <a16:creationId xmlns:a16="http://schemas.microsoft.com/office/drawing/2014/main" id="{E9C0648A-D529-4A75-8EE2-144FA7915C2C}"/>
              </a:ext>
            </a:extLst>
          </p:cNvPr>
          <p:cNvPicPr>
            <a:picLocks noChangeAspect="1"/>
          </p:cNvPicPr>
          <p:nvPr/>
        </p:nvPicPr>
        <p:blipFill rotWithShape="1">
          <a:blip r:embed="rId3">
            <a:duotone>
              <a:schemeClr val="accent2">
                <a:shade val="45000"/>
                <a:satMod val="135000"/>
              </a:schemeClr>
              <a:prstClr val="white"/>
            </a:duotone>
          </a:blip>
          <a:srcRect t="3575"/>
          <a:stretch/>
        </p:blipFill>
        <p:spPr>
          <a:xfrm>
            <a:off x="1007190" y="3423379"/>
            <a:ext cx="4164250" cy="2614952"/>
          </a:xfrm>
          <a:prstGeom prst="rect">
            <a:avLst/>
          </a:prstGeom>
          <a:ln>
            <a:noFill/>
          </a:ln>
          <a:effectLst>
            <a:softEdge rad="112500"/>
          </a:effectLst>
        </p:spPr>
      </p:pic>
      <p:pic>
        <p:nvPicPr>
          <p:cNvPr id="5" name="Picture 4">
            <a:extLst>
              <a:ext uri="{FF2B5EF4-FFF2-40B4-BE49-F238E27FC236}">
                <a16:creationId xmlns:a16="http://schemas.microsoft.com/office/drawing/2014/main" id="{F6DE8574-2BB2-4BDA-BB14-D5F750C9AF79}"/>
              </a:ext>
            </a:extLst>
          </p:cNvPr>
          <p:cNvPicPr>
            <a:picLocks noChangeAspect="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rcRect t="6984" b="15306"/>
          <a:stretch/>
        </p:blipFill>
        <p:spPr>
          <a:xfrm>
            <a:off x="990710" y="992599"/>
            <a:ext cx="4180730" cy="2430780"/>
          </a:xfrm>
          <a:prstGeom prst="rect">
            <a:avLst/>
          </a:prstGeom>
          <a:ln>
            <a:noFill/>
          </a:ln>
          <a:effectLst>
            <a:softEdge rad="112500"/>
          </a:effectLst>
        </p:spPr>
      </p:pic>
      <p:pic>
        <p:nvPicPr>
          <p:cNvPr id="17" name="Picture 16">
            <a:extLst>
              <a:ext uri="{FF2B5EF4-FFF2-40B4-BE49-F238E27FC236}">
                <a16:creationId xmlns:a16="http://schemas.microsoft.com/office/drawing/2014/main" id="{2595A63F-BF89-4BF1-A1F8-034596A424B0}"/>
              </a:ext>
            </a:extLst>
          </p:cNvPr>
          <p:cNvPicPr>
            <a:picLocks noChangeAspect="1"/>
          </p:cNvPicPr>
          <p:nvPr/>
        </p:nvPicPr>
        <p:blipFill>
          <a:blip r:embed="rId6"/>
          <a:stretch>
            <a:fillRect/>
          </a:stretch>
        </p:blipFill>
        <p:spPr>
          <a:xfrm>
            <a:off x="990710" y="271501"/>
            <a:ext cx="5316173" cy="859611"/>
          </a:xfrm>
          <a:prstGeom prst="rect">
            <a:avLst/>
          </a:prstGeom>
        </p:spPr>
      </p:pic>
      <p:sp>
        <p:nvSpPr>
          <p:cNvPr id="19" name="Content Placeholder 3">
            <a:extLst>
              <a:ext uri="{FF2B5EF4-FFF2-40B4-BE49-F238E27FC236}">
                <a16:creationId xmlns:a16="http://schemas.microsoft.com/office/drawing/2014/main" id="{F488C92A-BF9E-4D6E-BE8D-6632F0AB9A8D}"/>
              </a:ext>
            </a:extLst>
          </p:cNvPr>
          <p:cNvSpPr txBox="1">
            <a:spLocks/>
          </p:cNvSpPr>
          <p:nvPr/>
        </p:nvSpPr>
        <p:spPr>
          <a:xfrm>
            <a:off x="5453607" y="1334593"/>
            <a:ext cx="6239039" cy="5009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150000"/>
              </a:lnSpc>
              <a:spcBef>
                <a:spcPts val="2400"/>
              </a:spcBef>
              <a:buClr>
                <a:schemeClr val="bg1">
                  <a:lumMod val="75000"/>
                </a:schemeClr>
              </a:buClr>
              <a:buFont typeface="Wingdings" panose="05000000000000000000" pitchFamily="2" charset="2"/>
              <a:buChar char="v"/>
            </a:pPr>
            <a:r>
              <a:rPr lang="en-US" sz="2200" dirty="0">
                <a:solidFill>
                  <a:schemeClr val="bg1">
                    <a:lumMod val="65000"/>
                  </a:schemeClr>
                </a:solidFill>
                <a:latin typeface="Lato" panose="020B0604020202020204" charset="0"/>
              </a:rPr>
              <a:t>Introduction to Information Behavior (IB)</a:t>
            </a:r>
          </a:p>
          <a:p>
            <a:pPr marL="342900" indent="-342900">
              <a:lnSpc>
                <a:spcPct val="150000"/>
              </a:lnSpc>
              <a:spcBef>
                <a:spcPts val="2400"/>
              </a:spcBef>
              <a:buClr>
                <a:schemeClr val="bg1">
                  <a:lumMod val="75000"/>
                </a:schemeClr>
              </a:buClr>
              <a:buFont typeface="Wingdings" panose="05000000000000000000" pitchFamily="2" charset="2"/>
              <a:buChar char="v"/>
            </a:pPr>
            <a:r>
              <a:rPr lang="en-US" sz="2200" dirty="0">
                <a:solidFill>
                  <a:schemeClr val="bg1">
                    <a:lumMod val="65000"/>
                  </a:schemeClr>
                </a:solidFill>
                <a:latin typeface="Lato" panose="020B0604020202020204" charset="0"/>
              </a:rPr>
              <a:t>IB in pet guardianship context</a:t>
            </a:r>
          </a:p>
          <a:p>
            <a:pPr marL="342900" indent="-342900">
              <a:lnSpc>
                <a:spcPct val="150000"/>
              </a:lnSpc>
              <a:spcBef>
                <a:spcPts val="2400"/>
              </a:spcBef>
              <a:buClr>
                <a:schemeClr val="bg1">
                  <a:lumMod val="75000"/>
                </a:schemeClr>
              </a:buClr>
              <a:buFont typeface="Wingdings" panose="05000000000000000000" pitchFamily="2" charset="2"/>
              <a:buChar char="v"/>
            </a:pPr>
            <a:r>
              <a:rPr lang="en-US" sz="2200" dirty="0">
                <a:solidFill>
                  <a:schemeClr val="bg1">
                    <a:lumMod val="65000"/>
                  </a:schemeClr>
                </a:solidFill>
                <a:latin typeface="Lato" panose="020B0604020202020204" charset="0"/>
              </a:rPr>
              <a:t>Designing an information intervention for pet guardians</a:t>
            </a:r>
          </a:p>
          <a:p>
            <a:pPr marL="342900" indent="-342900">
              <a:lnSpc>
                <a:spcPct val="150000"/>
              </a:lnSpc>
              <a:spcBef>
                <a:spcPts val="2400"/>
              </a:spcBef>
              <a:buClr>
                <a:srgbClr val="004A82"/>
              </a:buClr>
              <a:buFont typeface="Wingdings" panose="05000000000000000000" pitchFamily="2" charset="2"/>
              <a:buChar char="v"/>
            </a:pPr>
            <a:r>
              <a:rPr lang="en-US" sz="2200" dirty="0">
                <a:solidFill>
                  <a:schemeClr val="accent2">
                    <a:lumMod val="50000"/>
                  </a:schemeClr>
                </a:solidFill>
                <a:latin typeface="Lato" panose="020B0604020202020204" charset="0"/>
              </a:rPr>
              <a:t>Information Experience, a new approach to understand pet care activities</a:t>
            </a:r>
          </a:p>
        </p:txBody>
      </p:sp>
    </p:spTree>
    <p:extLst>
      <p:ext uri="{BB962C8B-B14F-4D97-AF65-F5344CB8AC3E}">
        <p14:creationId xmlns:p14="http://schemas.microsoft.com/office/powerpoint/2010/main" val="2179195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D04F05-13FD-4679-9BE4-40C14B0F95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sp>
        <p:nvSpPr>
          <p:cNvPr id="5" name="Text Placeholder 4">
            <a:extLst>
              <a:ext uri="{FF2B5EF4-FFF2-40B4-BE49-F238E27FC236}">
                <a16:creationId xmlns:a16="http://schemas.microsoft.com/office/drawing/2014/main" id="{CE9613A0-1E3F-4F70-A90D-98ECF8EF6FC7}"/>
              </a:ext>
            </a:extLst>
          </p:cNvPr>
          <p:cNvSpPr>
            <a:spLocks noGrp="1"/>
          </p:cNvSpPr>
          <p:nvPr>
            <p:ph type="body" idx="1"/>
          </p:nvPr>
        </p:nvSpPr>
        <p:spPr>
          <a:xfrm>
            <a:off x="525292" y="2413591"/>
            <a:ext cx="4246733" cy="3455397"/>
          </a:xfrm>
        </p:spPr>
        <p:txBody>
          <a:bodyPr>
            <a:normAutofit/>
          </a:bodyPr>
          <a:lstStyle/>
          <a:p>
            <a:pPr indent="0" algn="ctr"/>
            <a:r>
              <a:rPr lang="en-US" sz="2800" dirty="0"/>
              <a:t>Can “Animal turn” be the next theoretical turn within LIS?</a:t>
            </a:r>
            <a:endParaRPr lang="en-NZ" sz="2800" dirty="0"/>
          </a:p>
        </p:txBody>
      </p:sp>
      <p:graphicFrame>
        <p:nvGraphicFramePr>
          <p:cNvPr id="6" name="Diagram 5">
            <a:extLst>
              <a:ext uri="{FF2B5EF4-FFF2-40B4-BE49-F238E27FC236}">
                <a16:creationId xmlns:a16="http://schemas.microsoft.com/office/drawing/2014/main" id="{138FD49C-E22F-448F-85C5-D8114C686587}"/>
              </a:ext>
            </a:extLst>
          </p:cNvPr>
          <p:cNvGraphicFramePr/>
          <p:nvPr>
            <p:extLst>
              <p:ext uri="{D42A27DB-BD31-4B8C-83A1-F6EECF244321}">
                <p14:modId xmlns:p14="http://schemas.microsoft.com/office/powerpoint/2010/main" val="1715078728"/>
              </p:ext>
            </p:extLst>
          </p:nvPr>
        </p:nvGraphicFramePr>
        <p:xfrm>
          <a:off x="4350336" y="1072271"/>
          <a:ext cx="7924046" cy="4880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47C3F98B-3280-4F08-B529-3311F59C89AF}"/>
              </a:ext>
            </a:extLst>
          </p:cNvPr>
          <p:cNvSpPr txBox="1"/>
          <p:nvPr/>
        </p:nvSpPr>
        <p:spPr>
          <a:xfrm>
            <a:off x="5637913" y="591510"/>
            <a:ext cx="6299790" cy="369332"/>
          </a:xfrm>
          <a:prstGeom prst="rect">
            <a:avLst/>
          </a:prstGeom>
          <a:noFill/>
        </p:spPr>
        <p:txBody>
          <a:bodyPr wrap="square">
            <a:spAutoFit/>
          </a:bodyPr>
          <a:lstStyle/>
          <a:p>
            <a:r>
              <a:rPr lang="en-US" sz="1800" dirty="0">
                <a:solidFill>
                  <a:schemeClr val="tx1"/>
                </a:solidFill>
                <a:latin typeface="Lato" panose="020B0604020202020204" charset="0"/>
                <a:hlinkClick r:id="rId8">
                  <a:extLst>
                    <a:ext uri="{A12FA001-AC4F-418D-AE19-62706E023703}">
                      <ahyp:hlinkClr xmlns:ahyp="http://schemas.microsoft.com/office/drawing/2018/hyperlinkcolor" val="tx"/>
                    </a:ext>
                  </a:extLst>
                </a:hlinkClick>
              </a:rPr>
              <a:t>Theoretical turns that have occurred within LIS </a:t>
            </a:r>
            <a:r>
              <a:rPr lang="en-US" sz="1800" dirty="0">
                <a:solidFill>
                  <a:srgbClr val="4DBFF0"/>
                </a:solidFill>
                <a:latin typeface="Lato" panose="020B0604020202020204" charset="0"/>
                <a:hlinkClick r:id="rId8">
                  <a:extLst>
                    <a:ext uri="{A12FA001-AC4F-418D-AE19-62706E023703}">
                      <ahyp:hlinkClr xmlns:ahyp="http://schemas.microsoft.com/office/drawing/2018/hyperlinkcolor" val="tx"/>
                    </a:ext>
                  </a:extLst>
                </a:hlinkClick>
              </a:rPr>
              <a:t>(</a:t>
            </a:r>
            <a:r>
              <a:rPr lang="en-US" sz="1800" dirty="0" err="1">
                <a:solidFill>
                  <a:srgbClr val="4DBFF0"/>
                </a:solidFill>
                <a:latin typeface="Lato" panose="020B0604020202020204" charset="0"/>
                <a:hlinkClick r:id="rId8">
                  <a:extLst>
                    <a:ext uri="{A12FA001-AC4F-418D-AE19-62706E023703}">
                      <ahyp:hlinkClr xmlns:ahyp="http://schemas.microsoft.com/office/drawing/2018/hyperlinkcolor" val="tx"/>
                    </a:ext>
                  </a:extLst>
                </a:hlinkClick>
              </a:rPr>
              <a:t>Hartel</a:t>
            </a:r>
            <a:r>
              <a:rPr lang="en-US" sz="1800" dirty="0">
                <a:solidFill>
                  <a:srgbClr val="4DBFF0"/>
                </a:solidFill>
                <a:latin typeface="Lato" panose="020B0604020202020204" charset="0"/>
                <a:hlinkClick r:id="rId8">
                  <a:extLst>
                    <a:ext uri="{A12FA001-AC4F-418D-AE19-62706E023703}">
                      <ahyp:hlinkClr xmlns:ahyp="http://schemas.microsoft.com/office/drawing/2018/hyperlinkcolor" val="tx"/>
                    </a:ext>
                  </a:extLst>
                </a:hlinkClick>
              </a:rPr>
              <a:t> 2019)</a:t>
            </a:r>
            <a:endParaRPr lang="en-NZ" sz="1800" dirty="0">
              <a:latin typeface="Lato" panose="020B0604020202020204" charset="0"/>
            </a:endParaRPr>
          </a:p>
        </p:txBody>
      </p:sp>
      <p:sp>
        <p:nvSpPr>
          <p:cNvPr id="2" name="Arrow: Down 1">
            <a:extLst>
              <a:ext uri="{FF2B5EF4-FFF2-40B4-BE49-F238E27FC236}">
                <a16:creationId xmlns:a16="http://schemas.microsoft.com/office/drawing/2014/main" id="{C79BA04D-B8E5-4721-A244-487AF748595D}"/>
              </a:ext>
            </a:extLst>
          </p:cNvPr>
          <p:cNvSpPr/>
          <p:nvPr/>
        </p:nvSpPr>
        <p:spPr>
          <a:xfrm>
            <a:off x="11162451" y="1072271"/>
            <a:ext cx="447261" cy="4880344"/>
          </a:xfrm>
          <a:prstGeom prst="downArrow">
            <a:avLst/>
          </a:prstGeom>
          <a:ln w="19050"/>
        </p:spPr>
        <p:style>
          <a:lnRef idx="3">
            <a:schemeClr val="lt1"/>
          </a:lnRef>
          <a:fillRef idx="1">
            <a:schemeClr val="accent2"/>
          </a:fillRef>
          <a:effectRef idx="1">
            <a:schemeClr val="accent2"/>
          </a:effectRef>
          <a:fontRef idx="minor">
            <a:schemeClr val="lt1"/>
          </a:fontRef>
        </p:style>
        <p:txBody>
          <a:bodyPr vert="vert270" rtlCol="0" anchor="ctr"/>
          <a:lstStyle/>
          <a:p>
            <a:pPr algn="ctr"/>
            <a:endParaRPr lang="en-NZ" dirty="0"/>
          </a:p>
        </p:txBody>
      </p:sp>
    </p:spTree>
    <p:extLst>
      <p:ext uri="{BB962C8B-B14F-4D97-AF65-F5344CB8AC3E}">
        <p14:creationId xmlns:p14="http://schemas.microsoft.com/office/powerpoint/2010/main" val="3551665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D04F05-13FD-4679-9BE4-40C14B0F95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sp>
        <p:nvSpPr>
          <p:cNvPr id="5" name="Text Placeholder 4">
            <a:extLst>
              <a:ext uri="{FF2B5EF4-FFF2-40B4-BE49-F238E27FC236}">
                <a16:creationId xmlns:a16="http://schemas.microsoft.com/office/drawing/2014/main" id="{CE9613A0-1E3F-4F70-A90D-98ECF8EF6FC7}"/>
              </a:ext>
            </a:extLst>
          </p:cNvPr>
          <p:cNvSpPr>
            <a:spLocks noGrp="1"/>
          </p:cNvSpPr>
          <p:nvPr>
            <p:ph type="body" idx="1"/>
          </p:nvPr>
        </p:nvSpPr>
        <p:spPr>
          <a:xfrm>
            <a:off x="172330" y="1701301"/>
            <a:ext cx="5211380" cy="3455397"/>
          </a:xfrm>
        </p:spPr>
        <p:txBody>
          <a:bodyPr>
            <a:normAutofit/>
          </a:bodyPr>
          <a:lstStyle/>
          <a:p>
            <a:pPr indent="0" algn="ctr"/>
            <a:r>
              <a:rPr lang="en-US" sz="2400" dirty="0"/>
              <a:t>I am exploring how information shapes/is shaped by everyday pet care and management practices, and what is experienced as information across different facets of living with pets. </a:t>
            </a:r>
            <a:endParaRPr lang="en-NZ" sz="2400" dirty="0"/>
          </a:p>
        </p:txBody>
      </p:sp>
      <p:grpSp>
        <p:nvGrpSpPr>
          <p:cNvPr id="42" name="Group 41">
            <a:extLst>
              <a:ext uri="{FF2B5EF4-FFF2-40B4-BE49-F238E27FC236}">
                <a16:creationId xmlns:a16="http://schemas.microsoft.com/office/drawing/2014/main" id="{470AFDB9-090C-4A31-BEE8-E1DDC16FB5D7}"/>
              </a:ext>
            </a:extLst>
          </p:cNvPr>
          <p:cNvGrpSpPr/>
          <p:nvPr/>
        </p:nvGrpSpPr>
        <p:grpSpPr>
          <a:xfrm>
            <a:off x="5795894" y="929222"/>
            <a:ext cx="5614937" cy="3453668"/>
            <a:chOff x="1460425" y="4764182"/>
            <a:chExt cx="10075678" cy="4603300"/>
          </a:xfrm>
          <a:effectLst>
            <a:outerShdw blurRad="50800" dist="50800" dir="5400000" algn="ctr" rotWithShape="0">
              <a:srgbClr val="000000">
                <a:alpha val="0"/>
              </a:srgbClr>
            </a:outerShdw>
          </a:effectLst>
        </p:grpSpPr>
        <p:grpSp>
          <p:nvGrpSpPr>
            <p:cNvPr id="43" name="Group 42">
              <a:extLst>
                <a:ext uri="{FF2B5EF4-FFF2-40B4-BE49-F238E27FC236}">
                  <a16:creationId xmlns:a16="http://schemas.microsoft.com/office/drawing/2014/main" id="{45151BB8-C763-4622-8609-EA44B328905D}"/>
                </a:ext>
              </a:extLst>
            </p:cNvPr>
            <p:cNvGrpSpPr/>
            <p:nvPr/>
          </p:nvGrpSpPr>
          <p:grpSpPr>
            <a:xfrm>
              <a:off x="1460425" y="4764182"/>
              <a:ext cx="10075678" cy="4603300"/>
              <a:chOff x="765034" y="6950759"/>
              <a:chExt cx="1093083" cy="687600"/>
            </a:xfrm>
          </p:grpSpPr>
          <p:sp>
            <p:nvSpPr>
              <p:cNvPr id="47" name="Oval 46">
                <a:extLst>
                  <a:ext uri="{FF2B5EF4-FFF2-40B4-BE49-F238E27FC236}">
                    <a16:creationId xmlns:a16="http://schemas.microsoft.com/office/drawing/2014/main" id="{16EF5F5F-B6A7-4008-A624-2F3CB4B59680}"/>
                  </a:ext>
                  <a:ext uri="{C183D7F6-B498-43B3-948B-1728B52AA6E4}">
                    <adec:decorative xmlns:adec="http://schemas.microsoft.com/office/drawing/2017/decorative" val="1"/>
                  </a:ext>
                </a:extLst>
              </p:cNvPr>
              <p:cNvSpPr/>
              <p:nvPr/>
            </p:nvSpPr>
            <p:spPr>
              <a:xfrm>
                <a:off x="765034" y="6950759"/>
                <a:ext cx="687600" cy="687600"/>
              </a:xfrm>
              <a:prstGeom prst="ellipse">
                <a:avLst/>
              </a:prstGeom>
              <a:solidFill>
                <a:schemeClr val="accent6">
                  <a:lumMod val="75000"/>
                  <a:alpha val="63922"/>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Lato" panose="020B0604020202020204" charset="0"/>
                  <a:ea typeface="Microsoft Himalaya" panose="01010100010101010101" pitchFamily="2" charset="0"/>
                  <a:cs typeface="Microsoft Himalaya" panose="01010100010101010101" pitchFamily="2" charset="0"/>
                </a:endParaRPr>
              </a:p>
            </p:txBody>
          </p:sp>
          <p:sp>
            <p:nvSpPr>
              <p:cNvPr id="48" name="Oval 47">
                <a:extLst>
                  <a:ext uri="{FF2B5EF4-FFF2-40B4-BE49-F238E27FC236}">
                    <a16:creationId xmlns:a16="http://schemas.microsoft.com/office/drawing/2014/main" id="{BDB26B42-B8D9-4100-8AE5-D2402B95F4E7}"/>
                  </a:ext>
                  <a:ext uri="{C183D7F6-B498-43B3-948B-1728B52AA6E4}">
                    <adec:decorative xmlns:adec="http://schemas.microsoft.com/office/drawing/2017/decorative" val="1"/>
                  </a:ext>
                </a:extLst>
              </p:cNvPr>
              <p:cNvSpPr/>
              <p:nvPr/>
            </p:nvSpPr>
            <p:spPr>
              <a:xfrm>
                <a:off x="1179340" y="6950759"/>
                <a:ext cx="678777" cy="687600"/>
              </a:xfrm>
              <a:prstGeom prst="ellipse">
                <a:avLst/>
              </a:prstGeom>
              <a:solidFill>
                <a:schemeClr val="bg1">
                  <a:lumMod val="50000"/>
                  <a:alpha val="62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Lato" panose="020B0604020202020204" charset="0"/>
                  <a:ea typeface="Microsoft Himalaya" panose="01010100010101010101" pitchFamily="2" charset="0"/>
                  <a:cs typeface="Microsoft Himalaya" panose="01010100010101010101" pitchFamily="2" charset="0"/>
                </a:endParaRPr>
              </a:p>
            </p:txBody>
          </p:sp>
        </p:grpSp>
        <p:sp>
          <p:nvSpPr>
            <p:cNvPr id="44" name="Rectangle 43">
              <a:extLst>
                <a:ext uri="{FF2B5EF4-FFF2-40B4-BE49-F238E27FC236}">
                  <a16:creationId xmlns:a16="http://schemas.microsoft.com/office/drawing/2014/main" id="{F4208F96-5072-4D7D-9EB8-C4E02C924730}"/>
                </a:ext>
              </a:extLst>
            </p:cNvPr>
            <p:cNvSpPr/>
            <p:nvPr/>
          </p:nvSpPr>
          <p:spPr>
            <a:xfrm>
              <a:off x="8177615" y="6301158"/>
              <a:ext cx="3249295" cy="1230681"/>
            </a:xfrm>
            <a:prstGeom prst="rect">
              <a:avLst/>
            </a:prstGeom>
            <a:noFill/>
          </p:spPr>
          <p:txBody>
            <a:bodyPr wrap="square" lIns="91440" tIns="45720" rIns="91440" bIns="45720">
              <a:spAutoFit/>
            </a:bodyPr>
            <a:lstStyle/>
            <a:p>
              <a:pPr algn="ctr"/>
              <a:r>
                <a:rPr lang="en-US" sz="1800" dirty="0">
                  <a:ln w="0"/>
                  <a:solidFill>
                    <a:schemeClr val="bg1"/>
                  </a:solidFill>
                  <a:latin typeface="Lato" panose="020B0604020202020204" charset="0"/>
                  <a:ea typeface="Microsoft Himalaya" panose="01010100010101010101" pitchFamily="2" charset="0"/>
                  <a:cs typeface="Bold Italic Art" panose="02010400000000000000" pitchFamily="2" charset="-78"/>
                </a:rPr>
                <a:t>Human-</a:t>
              </a:r>
              <a:br>
                <a:rPr lang="en-US" sz="1800" dirty="0">
                  <a:ln w="0"/>
                  <a:solidFill>
                    <a:schemeClr val="bg1"/>
                  </a:solidFill>
                  <a:latin typeface="Lato" panose="020B0604020202020204" charset="0"/>
                  <a:ea typeface="Microsoft Himalaya" panose="01010100010101010101" pitchFamily="2" charset="0"/>
                  <a:cs typeface="Bold Italic Art" panose="02010400000000000000" pitchFamily="2" charset="-78"/>
                </a:rPr>
              </a:br>
              <a:r>
                <a:rPr lang="en-US" sz="1800" dirty="0">
                  <a:ln w="0"/>
                  <a:solidFill>
                    <a:schemeClr val="bg1"/>
                  </a:solidFill>
                  <a:latin typeface="Lato" panose="020B0604020202020204" charset="0"/>
                  <a:ea typeface="Microsoft Himalaya" panose="01010100010101010101" pitchFamily="2" charset="0"/>
                  <a:cs typeface="Bold Italic Art" panose="02010400000000000000" pitchFamily="2" charset="-78"/>
                </a:rPr>
                <a:t>Animal Interactions</a:t>
              </a:r>
            </a:p>
          </p:txBody>
        </p:sp>
        <p:sp>
          <p:nvSpPr>
            <p:cNvPr id="45" name="Rectangle 44">
              <a:extLst>
                <a:ext uri="{FF2B5EF4-FFF2-40B4-BE49-F238E27FC236}">
                  <a16:creationId xmlns:a16="http://schemas.microsoft.com/office/drawing/2014/main" id="{0E19A5F1-2E71-474A-ACAF-96F328DC2A3B}"/>
                </a:ext>
              </a:extLst>
            </p:cNvPr>
            <p:cNvSpPr/>
            <p:nvPr/>
          </p:nvSpPr>
          <p:spPr>
            <a:xfrm>
              <a:off x="1592090" y="6296263"/>
              <a:ext cx="3570196" cy="1230681"/>
            </a:xfrm>
            <a:prstGeom prst="rect">
              <a:avLst/>
            </a:prstGeom>
            <a:noFill/>
          </p:spPr>
          <p:txBody>
            <a:bodyPr wrap="square" lIns="91440" tIns="45720" rIns="91440" bIns="45720">
              <a:spAutoFit/>
            </a:bodyPr>
            <a:lstStyle/>
            <a:p>
              <a:pPr algn="ctr"/>
              <a:r>
                <a:rPr lang="en-US" sz="1800" dirty="0">
                  <a:ln w="0"/>
                  <a:solidFill>
                    <a:schemeClr val="bg1"/>
                  </a:solidFill>
                  <a:latin typeface="Lato" panose="020B0604020202020204" charset="0"/>
                  <a:ea typeface="Microsoft Himalaya" panose="01010100010101010101" pitchFamily="2" charset="0"/>
                  <a:cs typeface="Bold Italic Art" panose="02010400000000000000" pitchFamily="2" charset="-78"/>
                </a:rPr>
                <a:t>Human-Information Interactions</a:t>
              </a:r>
            </a:p>
          </p:txBody>
        </p:sp>
        <p:sp>
          <p:nvSpPr>
            <p:cNvPr id="46" name="Rectangle 45">
              <a:extLst>
                <a:ext uri="{FF2B5EF4-FFF2-40B4-BE49-F238E27FC236}">
                  <a16:creationId xmlns:a16="http://schemas.microsoft.com/office/drawing/2014/main" id="{F013B774-AC5C-40A9-9443-7F404F12014B}"/>
                </a:ext>
              </a:extLst>
            </p:cNvPr>
            <p:cNvSpPr/>
            <p:nvPr/>
          </p:nvSpPr>
          <p:spPr>
            <a:xfrm>
              <a:off x="5162287" y="6424941"/>
              <a:ext cx="2790583" cy="1230681"/>
            </a:xfrm>
            <a:prstGeom prst="rect">
              <a:avLst/>
            </a:prstGeom>
            <a:noFill/>
          </p:spPr>
          <p:txBody>
            <a:bodyPr wrap="square" lIns="91440" tIns="45720" rIns="91440" bIns="45720">
              <a:spAutoFit/>
            </a:bodyPr>
            <a:lstStyle/>
            <a:p>
              <a:pPr algn="ctr"/>
              <a:r>
                <a:rPr lang="en-US" sz="1800" dirty="0">
                  <a:ln w="0"/>
                  <a:solidFill>
                    <a:schemeClr val="bg1"/>
                  </a:solidFill>
                  <a:latin typeface="Lato" panose="020B0604020202020204" charset="0"/>
                  <a:ea typeface="Microsoft Himalaya" panose="01010100010101010101" pitchFamily="2" charset="0"/>
                  <a:cs typeface="Bold Italic Art" panose="02010400000000000000" pitchFamily="2" charset="-78"/>
                </a:rPr>
                <a:t>Pet-Related Information Experiences</a:t>
              </a:r>
            </a:p>
          </p:txBody>
        </p:sp>
      </p:grpSp>
      <p:sp>
        <p:nvSpPr>
          <p:cNvPr id="49" name="TextBox 48">
            <a:extLst>
              <a:ext uri="{FF2B5EF4-FFF2-40B4-BE49-F238E27FC236}">
                <a16:creationId xmlns:a16="http://schemas.microsoft.com/office/drawing/2014/main" id="{B1711885-F079-41A7-8BB1-973607FC7471}"/>
              </a:ext>
            </a:extLst>
          </p:cNvPr>
          <p:cNvSpPr txBox="1"/>
          <p:nvPr/>
        </p:nvSpPr>
        <p:spPr>
          <a:xfrm>
            <a:off x="5721683" y="4492852"/>
            <a:ext cx="5763360" cy="1631216"/>
          </a:xfrm>
          <a:prstGeom prst="rect">
            <a:avLst/>
          </a:prstGeom>
          <a:noFill/>
        </p:spPr>
        <p:txBody>
          <a:bodyPr wrap="square">
            <a:spAutoFit/>
          </a:bodyPr>
          <a:lstStyle/>
          <a:p>
            <a:pPr marL="457200" marR="0" lvl="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sz="2000" dirty="0">
                <a:latin typeface="Lato" panose="020B0604020202020204" charset="0"/>
                <a:ea typeface="Calibri" panose="020F0502020204030204" pitchFamily="34" charset="0"/>
                <a:cs typeface="Arial" panose="020B0604020202020204" pitchFamily="34" charset="0"/>
              </a:rPr>
              <a:t>Bring animal turn</a:t>
            </a:r>
            <a:r>
              <a:rPr lang="en-NZ" sz="2000" dirty="0">
                <a:effectLst/>
                <a:latin typeface="Lato" panose="020B0604020202020204" charset="0"/>
                <a:ea typeface="Calibri" panose="020F0502020204030204" pitchFamily="34" charset="0"/>
                <a:cs typeface="Arial" panose="020B0604020202020204" pitchFamily="34" charset="0"/>
              </a:rPr>
              <a:t> into information research, in order to explore the richness of understanding about pet guardians’ information </a:t>
            </a:r>
            <a:r>
              <a:rPr lang="en-US" sz="2000" dirty="0">
                <a:latin typeface="Lato" panose="020B0604020202020204" charset="0"/>
                <a:ea typeface="Calibri" panose="020F0502020204030204" pitchFamily="34" charset="0"/>
                <a:cs typeface="Arial" panose="020B0604020202020204" pitchFamily="34" charset="0"/>
              </a:rPr>
              <a:t>behaviors</a:t>
            </a:r>
            <a:r>
              <a:rPr lang="en-NZ" sz="2000" dirty="0">
                <a:effectLst/>
                <a:latin typeface="Lato" panose="020B0604020202020204" charset="0"/>
                <a:ea typeface="Calibri" panose="020F0502020204030204" pitchFamily="34" charset="0"/>
                <a:cs typeface="Arial" panose="020B0604020202020204" pitchFamily="34" charset="0"/>
              </a:rPr>
              <a:t> that involves multiple contexts, situations, spaces, actors, species, and activities.</a:t>
            </a:r>
            <a:endParaRPr lang="en-US" sz="2000" dirty="0">
              <a:effectLst/>
              <a:latin typeface="Lato" panose="020B0604020202020204" charset="0"/>
              <a:ea typeface="Calibri" panose="020F0502020204030204" pitchFamily="34" charset="0"/>
              <a:cs typeface="Arial" panose="020B0604020202020204" pitchFamily="34" charset="0"/>
            </a:endParaRPr>
          </a:p>
        </p:txBody>
      </p:sp>
      <p:sp>
        <p:nvSpPr>
          <p:cNvPr id="50" name="Title 3">
            <a:extLst>
              <a:ext uri="{FF2B5EF4-FFF2-40B4-BE49-F238E27FC236}">
                <a16:creationId xmlns:a16="http://schemas.microsoft.com/office/drawing/2014/main" id="{2CEBBE73-6A9A-434B-A6AB-F3BC79581467}"/>
              </a:ext>
            </a:extLst>
          </p:cNvPr>
          <p:cNvSpPr>
            <a:spLocks noGrp="1"/>
          </p:cNvSpPr>
          <p:nvPr>
            <p:ph type="title"/>
          </p:nvPr>
        </p:nvSpPr>
        <p:spPr>
          <a:xfrm>
            <a:off x="476793" y="225027"/>
            <a:ext cx="11167353" cy="1154083"/>
          </a:xfrm>
        </p:spPr>
        <p:txBody>
          <a:bodyPr>
            <a:normAutofit/>
          </a:bodyPr>
          <a:lstStyle/>
          <a:p>
            <a:r>
              <a:rPr lang="en-US" sz="2800" dirty="0"/>
              <a:t>My PhD…</a:t>
            </a:r>
            <a:endParaRPr lang="en-NZ" sz="2800" dirty="0"/>
          </a:p>
        </p:txBody>
      </p:sp>
    </p:spTree>
    <p:extLst>
      <p:ext uri="{BB962C8B-B14F-4D97-AF65-F5344CB8AC3E}">
        <p14:creationId xmlns:p14="http://schemas.microsoft.com/office/powerpoint/2010/main" val="4286043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D04F05-13FD-4679-9BE4-40C14B0F95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sp>
        <p:nvSpPr>
          <p:cNvPr id="5" name="Text Placeholder 4">
            <a:extLst>
              <a:ext uri="{FF2B5EF4-FFF2-40B4-BE49-F238E27FC236}">
                <a16:creationId xmlns:a16="http://schemas.microsoft.com/office/drawing/2014/main" id="{CE9613A0-1E3F-4F70-A90D-98ECF8EF6FC7}"/>
              </a:ext>
            </a:extLst>
          </p:cNvPr>
          <p:cNvSpPr>
            <a:spLocks noGrp="1"/>
          </p:cNvSpPr>
          <p:nvPr>
            <p:ph type="body" idx="1"/>
          </p:nvPr>
        </p:nvSpPr>
        <p:spPr>
          <a:xfrm>
            <a:off x="499354" y="953402"/>
            <a:ext cx="6461422" cy="5573153"/>
          </a:xfrm>
        </p:spPr>
        <p:txBody>
          <a:bodyPr>
            <a:normAutofit/>
          </a:bodyPr>
          <a:lstStyle/>
          <a:p>
            <a:pPr indent="0"/>
            <a:r>
              <a:rPr lang="en-US" sz="2200" dirty="0"/>
              <a:t>Exploring pet care and management practices from an </a:t>
            </a:r>
            <a:r>
              <a:rPr lang="en-US" sz="2200" b="1" dirty="0"/>
              <a:t>Information Experience</a:t>
            </a:r>
            <a:r>
              <a:rPr lang="en-US" sz="2200" dirty="0"/>
              <a:t> (IE) perspective:</a:t>
            </a:r>
          </a:p>
          <a:p>
            <a:pPr marL="800100" indent="-342900">
              <a:buFont typeface="Arial" panose="020B0604020202020204" pitchFamily="34" charset="0"/>
              <a:buChar char="•"/>
            </a:pPr>
            <a:r>
              <a:rPr lang="en-US" sz="2200" dirty="0"/>
              <a:t>different from other information research paradigms (e.g., </a:t>
            </a:r>
            <a:r>
              <a:rPr lang="en-US" sz="2200" dirty="0" err="1"/>
              <a:t>IB,and</a:t>
            </a:r>
            <a:r>
              <a:rPr lang="en-US" sz="2200" dirty="0"/>
              <a:t> IL) </a:t>
            </a:r>
          </a:p>
          <a:p>
            <a:pPr marL="800100" indent="-342900">
              <a:buFont typeface="Arial" panose="020B0604020202020204" pitchFamily="34" charset="0"/>
              <a:buChar char="•"/>
            </a:pPr>
            <a:r>
              <a:rPr lang="en-US" sz="2200" dirty="0"/>
              <a:t>a holistic nature of engagement with information</a:t>
            </a:r>
            <a:r>
              <a:rPr lang="en-NZ" sz="2200" dirty="0"/>
              <a:t>,</a:t>
            </a:r>
          </a:p>
          <a:p>
            <a:pPr marL="800100" indent="-342900">
              <a:buFont typeface="Arial" panose="020B0604020202020204" pitchFamily="34" charset="0"/>
              <a:buChar char="•"/>
            </a:pPr>
            <a:r>
              <a:rPr lang="en-US" sz="2200" dirty="0"/>
              <a:t>explores (a) people’s engagement with information in their experience, (b) what people experience as information and (c) how information is experienced </a:t>
            </a:r>
          </a:p>
          <a:p>
            <a:pPr marL="800100" indent="-342900">
              <a:buFont typeface="Arial" panose="020B0604020202020204" pitchFamily="34" charset="0"/>
              <a:buChar char="•"/>
            </a:pPr>
            <a:endParaRPr lang="en-US" sz="2200" dirty="0"/>
          </a:p>
        </p:txBody>
      </p:sp>
      <p:sp>
        <p:nvSpPr>
          <p:cNvPr id="10" name="TextBox 9">
            <a:extLst>
              <a:ext uri="{FF2B5EF4-FFF2-40B4-BE49-F238E27FC236}">
                <a16:creationId xmlns:a16="http://schemas.microsoft.com/office/drawing/2014/main" id="{47C3F98B-3280-4F08-B529-3311F59C89AF}"/>
              </a:ext>
            </a:extLst>
          </p:cNvPr>
          <p:cNvSpPr txBox="1"/>
          <p:nvPr/>
        </p:nvSpPr>
        <p:spPr>
          <a:xfrm>
            <a:off x="6361952" y="5432654"/>
            <a:ext cx="5655072" cy="523220"/>
          </a:xfrm>
          <a:prstGeom prst="rect">
            <a:avLst/>
          </a:prstGeom>
          <a:noFill/>
        </p:spPr>
        <p:txBody>
          <a:bodyPr wrap="square">
            <a:spAutoFit/>
          </a:bodyPr>
          <a:lstStyle/>
          <a:p>
            <a:r>
              <a:rPr lang="en-US" dirty="0">
                <a:latin typeface="Lato" panose="020B0604020202020204" charset="0"/>
              </a:rPr>
              <a:t>Solhjoo, Niloofar; et al. (Under review). Pets and people: information experiences in multispecies families. </a:t>
            </a:r>
            <a:r>
              <a:rPr lang="en-US" i="1" dirty="0">
                <a:latin typeface="Lato" panose="020B0604020202020204" charset="0"/>
              </a:rPr>
              <a:t>Journal of Documentation</a:t>
            </a:r>
            <a:r>
              <a:rPr lang="en-US" dirty="0">
                <a:latin typeface="Lato" panose="020B0604020202020204" charset="0"/>
              </a:rPr>
              <a:t>. 2021</a:t>
            </a:r>
            <a:endParaRPr lang="en-NZ" dirty="0">
              <a:latin typeface="Lato" panose="020B0604020202020204" charset="0"/>
            </a:endParaRPr>
          </a:p>
        </p:txBody>
      </p:sp>
      <p:grpSp>
        <p:nvGrpSpPr>
          <p:cNvPr id="7" name="Group 6">
            <a:extLst>
              <a:ext uri="{FF2B5EF4-FFF2-40B4-BE49-F238E27FC236}">
                <a16:creationId xmlns:a16="http://schemas.microsoft.com/office/drawing/2014/main" id="{E0DF5190-8A5B-4049-B54E-A03E1E242F42}"/>
              </a:ext>
            </a:extLst>
          </p:cNvPr>
          <p:cNvGrpSpPr/>
          <p:nvPr/>
        </p:nvGrpSpPr>
        <p:grpSpPr>
          <a:xfrm>
            <a:off x="6763435" y="1009890"/>
            <a:ext cx="4491882" cy="4340240"/>
            <a:chOff x="1366582" y="2595"/>
            <a:chExt cx="3442485" cy="3124954"/>
          </a:xfrm>
        </p:grpSpPr>
        <p:grpSp>
          <p:nvGrpSpPr>
            <p:cNvPr id="8" name="Group 7">
              <a:extLst>
                <a:ext uri="{FF2B5EF4-FFF2-40B4-BE49-F238E27FC236}">
                  <a16:creationId xmlns:a16="http://schemas.microsoft.com/office/drawing/2014/main" id="{66D748FD-90E3-4BFF-A97D-233EADF7EEFA}"/>
                </a:ext>
              </a:extLst>
            </p:cNvPr>
            <p:cNvGrpSpPr/>
            <p:nvPr/>
          </p:nvGrpSpPr>
          <p:grpSpPr>
            <a:xfrm>
              <a:off x="1366582" y="48213"/>
              <a:ext cx="3442485" cy="3079336"/>
              <a:chOff x="1366582" y="8425"/>
              <a:chExt cx="3442485" cy="3079336"/>
            </a:xfrm>
          </p:grpSpPr>
          <p:grpSp>
            <p:nvGrpSpPr>
              <p:cNvPr id="11" name="Group 10">
                <a:extLst>
                  <a:ext uri="{FF2B5EF4-FFF2-40B4-BE49-F238E27FC236}">
                    <a16:creationId xmlns:a16="http://schemas.microsoft.com/office/drawing/2014/main" id="{4A075CD3-386A-4D96-81C7-E53DABE2E579}"/>
                  </a:ext>
                </a:extLst>
              </p:cNvPr>
              <p:cNvGrpSpPr/>
              <p:nvPr/>
            </p:nvGrpSpPr>
            <p:grpSpPr>
              <a:xfrm>
                <a:off x="1366582" y="8425"/>
                <a:ext cx="3442485" cy="3079336"/>
                <a:chOff x="1366582" y="793018"/>
                <a:chExt cx="3442484" cy="3080224"/>
              </a:xfrm>
            </p:grpSpPr>
            <p:grpSp>
              <p:nvGrpSpPr>
                <p:cNvPr id="13" name="Group 12">
                  <a:extLst>
                    <a:ext uri="{FF2B5EF4-FFF2-40B4-BE49-F238E27FC236}">
                      <a16:creationId xmlns:a16="http://schemas.microsoft.com/office/drawing/2014/main" id="{1A0F7979-BB1E-4D1B-BC7B-610AB0695ED3}"/>
                    </a:ext>
                  </a:extLst>
                </p:cNvPr>
                <p:cNvGrpSpPr/>
                <p:nvPr/>
              </p:nvGrpSpPr>
              <p:grpSpPr>
                <a:xfrm>
                  <a:off x="1366582" y="793018"/>
                  <a:ext cx="3442484" cy="3080224"/>
                  <a:chOff x="1952457" y="1098093"/>
                  <a:chExt cx="4918331" cy="4265191"/>
                </a:xfrm>
              </p:grpSpPr>
              <p:sp>
                <p:nvSpPr>
                  <p:cNvPr id="16" name="Oval 15">
                    <a:extLst>
                      <a:ext uri="{FF2B5EF4-FFF2-40B4-BE49-F238E27FC236}">
                        <a16:creationId xmlns:a16="http://schemas.microsoft.com/office/drawing/2014/main" id="{8BB1E63C-8C48-46AF-94AC-62D7E7736177}"/>
                      </a:ext>
                    </a:extLst>
                  </p:cNvPr>
                  <p:cNvSpPr/>
                  <p:nvPr/>
                </p:nvSpPr>
                <p:spPr>
                  <a:xfrm>
                    <a:off x="3415139" y="1098093"/>
                    <a:ext cx="3406346" cy="3202000"/>
                  </a:xfrm>
                  <a:prstGeom prst="ellipse">
                    <a:avLst/>
                  </a:prstGeom>
                  <a:solidFill>
                    <a:schemeClr val="accent5">
                      <a:lumMod val="20000"/>
                      <a:lumOff val="80000"/>
                      <a:alpha val="57000"/>
                    </a:schemeClr>
                  </a:solidFill>
                  <a:ln w="38100" cap="flat" cmpd="sng" algn="ctr">
                    <a:solidFill>
                      <a:sysClr val="windowText" lastClr="000000">
                        <a:lumMod val="50000"/>
                        <a:lumOff val="50000"/>
                      </a:sysClr>
                    </a:solidFill>
                    <a:prstDash val="solid"/>
                    <a:miter lim="800000"/>
                  </a:ln>
                  <a:effectLst/>
                </p:spPr>
                <p:txBody>
                  <a:bodyPr rtlCol="0" anchor="ctr"/>
                  <a:lstStyle/>
                  <a:p>
                    <a:endParaRPr lang="en-US" sz="2400">
                      <a:latin typeface="Lato" panose="020B0604020202020204" charset="0"/>
                    </a:endParaRPr>
                  </a:p>
                </p:txBody>
              </p:sp>
              <p:sp>
                <p:nvSpPr>
                  <p:cNvPr id="17" name="Oval 16">
                    <a:extLst>
                      <a:ext uri="{FF2B5EF4-FFF2-40B4-BE49-F238E27FC236}">
                        <a16:creationId xmlns:a16="http://schemas.microsoft.com/office/drawing/2014/main" id="{AE8B11C9-3B56-4F97-BF14-27A5840F4DD2}"/>
                      </a:ext>
                    </a:extLst>
                  </p:cNvPr>
                  <p:cNvSpPr/>
                  <p:nvPr/>
                </p:nvSpPr>
                <p:spPr>
                  <a:xfrm>
                    <a:off x="1952457" y="1098101"/>
                    <a:ext cx="3488068" cy="3255242"/>
                  </a:xfrm>
                  <a:prstGeom prst="ellipse">
                    <a:avLst/>
                  </a:prstGeom>
                  <a:solidFill>
                    <a:schemeClr val="accent6">
                      <a:lumMod val="20000"/>
                      <a:lumOff val="80000"/>
                      <a:alpha val="44000"/>
                    </a:schemeClr>
                  </a:solidFill>
                  <a:ln w="38100" cap="flat" cmpd="sng" algn="ctr">
                    <a:solidFill>
                      <a:sysClr val="windowText" lastClr="000000">
                        <a:lumMod val="50000"/>
                        <a:lumOff val="50000"/>
                      </a:sysClr>
                    </a:solidFill>
                    <a:prstDash val="solid"/>
                    <a:miter lim="800000"/>
                  </a:ln>
                  <a:effectLst/>
                </p:spPr>
                <p:txBody>
                  <a:bodyPr tIns="45720" rtlCol="0" anchor="ctr"/>
                  <a:lstStyle/>
                  <a:p>
                    <a:endParaRPr lang="en-US" sz="2400">
                      <a:latin typeface="Lato" panose="020B0604020202020204" charset="0"/>
                    </a:endParaRPr>
                  </a:p>
                </p:txBody>
              </p:sp>
              <p:sp>
                <p:nvSpPr>
                  <p:cNvPr id="18" name="Oval 17">
                    <a:extLst>
                      <a:ext uri="{FF2B5EF4-FFF2-40B4-BE49-F238E27FC236}">
                        <a16:creationId xmlns:a16="http://schemas.microsoft.com/office/drawing/2014/main" id="{6BBB71FA-C76F-474E-A762-E0F9E4434741}"/>
                      </a:ext>
                    </a:extLst>
                  </p:cNvPr>
                  <p:cNvSpPr/>
                  <p:nvPr/>
                </p:nvSpPr>
                <p:spPr>
                  <a:xfrm>
                    <a:off x="2710995" y="2208908"/>
                    <a:ext cx="3326879" cy="3154376"/>
                  </a:xfrm>
                  <a:prstGeom prst="ellipse">
                    <a:avLst/>
                  </a:prstGeom>
                  <a:solidFill>
                    <a:srgbClr val="F1F8EC">
                      <a:alpha val="56863"/>
                    </a:srgbClr>
                  </a:solidFill>
                  <a:ln w="38100" cap="flat" cmpd="sng" algn="ctr">
                    <a:solidFill>
                      <a:sysClr val="windowText" lastClr="000000">
                        <a:lumMod val="50000"/>
                        <a:lumOff val="50000"/>
                      </a:sysClr>
                    </a:solidFill>
                    <a:prstDash val="solid"/>
                    <a:miter lim="800000"/>
                  </a:ln>
                  <a:effectLst/>
                </p:spPr>
                <p:txBody>
                  <a:bodyPr rtlCol="0" anchor="ctr"/>
                  <a:lstStyle/>
                  <a:p>
                    <a:endParaRPr lang="en-US" sz="2400">
                      <a:latin typeface="Lato" panose="020B0604020202020204" charset="0"/>
                    </a:endParaRPr>
                  </a:p>
                </p:txBody>
              </p:sp>
              <p:sp>
                <p:nvSpPr>
                  <p:cNvPr id="19" name="TextBox 41">
                    <a:extLst>
                      <a:ext uri="{FF2B5EF4-FFF2-40B4-BE49-F238E27FC236}">
                        <a16:creationId xmlns:a16="http://schemas.microsoft.com/office/drawing/2014/main" id="{C925F231-0127-4F0D-8189-FB43CE940FA5}"/>
                      </a:ext>
                    </a:extLst>
                  </p:cNvPr>
                  <p:cNvSpPr txBox="1"/>
                  <p:nvPr/>
                </p:nvSpPr>
                <p:spPr>
                  <a:xfrm rot="232718">
                    <a:off x="3168138" y="1102851"/>
                    <a:ext cx="1087610" cy="331938"/>
                  </a:xfrm>
                  <a:prstGeom prst="rect">
                    <a:avLst/>
                  </a:prstGeom>
                  <a:noFill/>
                </p:spPr>
                <p:txBody>
                  <a:bodyPr wrap="square" rtlCol="0">
                    <a:spAutoFit/>
                  </a:bodyPr>
                  <a:lstStyle/>
                  <a:p>
                    <a:pPr marL="0" marR="0" algn="ctr">
                      <a:lnSpc>
                        <a:spcPct val="150000"/>
                      </a:lnSpc>
                      <a:spcBef>
                        <a:spcPts val="600"/>
                      </a:spcBef>
                      <a:spcAft>
                        <a:spcPts val="600"/>
                      </a:spcAft>
                    </a:pPr>
                    <a:r>
                      <a:rPr lang="en-NZ" sz="1200" kern="1200" dirty="0">
                        <a:solidFill>
                          <a:srgbClr val="808080"/>
                        </a:solidFill>
                        <a:effectLst/>
                        <a:latin typeface="Lato" panose="020B0604020202020204" charset="0"/>
                        <a:ea typeface="Calibri" panose="020F0502020204030204" pitchFamily="34" charset="0"/>
                        <a:cs typeface="Calibri" panose="020F0502020204030204" pitchFamily="34" charset="0"/>
                      </a:rPr>
                      <a:t>External</a:t>
                    </a:r>
                    <a:endParaRPr lang="en-US" sz="2000" dirty="0">
                      <a:effectLst/>
                      <a:latin typeface="Lato" panose="020B0604020202020204" charset="0"/>
                      <a:ea typeface="Calibri" panose="020F0502020204030204" pitchFamily="34" charset="0"/>
                      <a:cs typeface="Arial" panose="020B0604020202020204" pitchFamily="34" charset="0"/>
                    </a:endParaRPr>
                  </a:p>
                </p:txBody>
              </p:sp>
              <p:sp>
                <p:nvSpPr>
                  <p:cNvPr id="20" name="TextBox 42">
                    <a:extLst>
                      <a:ext uri="{FF2B5EF4-FFF2-40B4-BE49-F238E27FC236}">
                        <a16:creationId xmlns:a16="http://schemas.microsoft.com/office/drawing/2014/main" id="{31E686DB-E60C-4CB1-B19C-749D058F65CD}"/>
                      </a:ext>
                    </a:extLst>
                  </p:cNvPr>
                  <p:cNvSpPr txBox="1"/>
                  <p:nvPr/>
                </p:nvSpPr>
                <p:spPr>
                  <a:xfrm rot="18732199">
                    <a:off x="2125820" y="1872143"/>
                    <a:ext cx="1646977" cy="540037"/>
                  </a:xfrm>
                  <a:prstGeom prst="rect">
                    <a:avLst/>
                  </a:prstGeom>
                  <a:noFill/>
                </p:spPr>
                <p:txBody>
                  <a:bodyPr wrap="square" rtlCol="0">
                    <a:spAutoFit/>
                  </a:bodyPr>
                  <a:lstStyle/>
                  <a:p>
                    <a:pPr marL="0" marR="0" algn="ctr">
                      <a:lnSpc>
                        <a:spcPct val="150000"/>
                      </a:lnSpc>
                      <a:spcBef>
                        <a:spcPts val="600"/>
                      </a:spcBef>
                      <a:spcAft>
                        <a:spcPts val="600"/>
                      </a:spcAft>
                    </a:pPr>
                    <a:r>
                      <a:rPr lang="en-NZ" sz="2000" kern="1200">
                        <a:solidFill>
                          <a:srgbClr val="767171"/>
                        </a:solidFill>
                        <a:effectLst/>
                        <a:latin typeface="Lato" panose="020B0604020202020204" charset="0"/>
                        <a:ea typeface="Calibri" panose="020F0502020204030204" pitchFamily="34" charset="0"/>
                        <a:cs typeface="Calibri" panose="020F0502020204030204" pitchFamily="34" charset="0"/>
                      </a:rPr>
                      <a:t>Information</a:t>
                    </a:r>
                    <a:endParaRPr lang="en-US" sz="2000">
                      <a:effectLst/>
                      <a:latin typeface="Lato" panose="020B0604020202020204" charset="0"/>
                      <a:ea typeface="Calibri" panose="020F0502020204030204" pitchFamily="34" charset="0"/>
                      <a:cs typeface="Arial" panose="020B0604020202020204" pitchFamily="34" charset="0"/>
                    </a:endParaRPr>
                  </a:p>
                </p:txBody>
              </p:sp>
              <p:sp>
                <p:nvSpPr>
                  <p:cNvPr id="21" name="TextBox 43">
                    <a:extLst>
                      <a:ext uri="{FF2B5EF4-FFF2-40B4-BE49-F238E27FC236}">
                        <a16:creationId xmlns:a16="http://schemas.microsoft.com/office/drawing/2014/main" id="{6B7D74B2-8979-4F63-A6CE-E86D808664A3}"/>
                      </a:ext>
                    </a:extLst>
                  </p:cNvPr>
                  <p:cNvSpPr txBox="1"/>
                  <p:nvPr/>
                </p:nvSpPr>
                <p:spPr>
                  <a:xfrm>
                    <a:off x="3634127" y="4398136"/>
                    <a:ext cx="1559368" cy="491864"/>
                  </a:xfrm>
                  <a:prstGeom prst="rect">
                    <a:avLst/>
                  </a:prstGeom>
                  <a:noFill/>
                </p:spPr>
                <p:txBody>
                  <a:bodyPr wrap="square" rtlCol="0">
                    <a:spAutoFit/>
                  </a:bodyPr>
                  <a:lstStyle/>
                  <a:p>
                    <a:pPr marL="0" marR="0" algn="ctr">
                      <a:lnSpc>
                        <a:spcPct val="150000"/>
                      </a:lnSpc>
                      <a:spcBef>
                        <a:spcPts val="600"/>
                      </a:spcBef>
                      <a:spcAft>
                        <a:spcPts val="600"/>
                      </a:spcAft>
                    </a:pPr>
                    <a:r>
                      <a:rPr lang="en-NZ" sz="2000" kern="1200">
                        <a:solidFill>
                          <a:srgbClr val="767171"/>
                        </a:solidFill>
                        <a:effectLst/>
                        <a:latin typeface="Lato" panose="020B0604020202020204" charset="0"/>
                        <a:ea typeface="Calibri" panose="020F0502020204030204" pitchFamily="34" charset="0"/>
                        <a:cs typeface="Calibri" panose="020F0502020204030204" pitchFamily="34" charset="0"/>
                      </a:rPr>
                      <a:t>Context</a:t>
                    </a:r>
                    <a:endParaRPr lang="en-US" sz="2000">
                      <a:effectLst/>
                      <a:latin typeface="Lato" panose="020B0604020202020204" charset="0"/>
                      <a:ea typeface="Calibri" panose="020F0502020204030204" pitchFamily="34" charset="0"/>
                      <a:cs typeface="Arial" panose="020B0604020202020204" pitchFamily="34" charset="0"/>
                    </a:endParaRPr>
                  </a:p>
                </p:txBody>
              </p:sp>
              <p:sp>
                <p:nvSpPr>
                  <p:cNvPr id="22" name="TextBox 44">
                    <a:extLst>
                      <a:ext uri="{FF2B5EF4-FFF2-40B4-BE49-F238E27FC236}">
                        <a16:creationId xmlns:a16="http://schemas.microsoft.com/office/drawing/2014/main" id="{3F3F57C8-069A-4FA8-9AA2-2CA2994003D4}"/>
                      </a:ext>
                    </a:extLst>
                  </p:cNvPr>
                  <p:cNvSpPr txBox="1"/>
                  <p:nvPr/>
                </p:nvSpPr>
                <p:spPr>
                  <a:xfrm rot="2692451">
                    <a:off x="4822884" y="1735309"/>
                    <a:ext cx="2047904" cy="762211"/>
                  </a:xfrm>
                  <a:prstGeom prst="rect">
                    <a:avLst/>
                  </a:prstGeom>
                  <a:noFill/>
                </p:spPr>
                <p:txBody>
                  <a:bodyPr wrap="square" rtlCol="0">
                    <a:noAutofit/>
                  </a:bodyPr>
                  <a:lstStyle/>
                  <a:p>
                    <a:pPr marL="0" marR="0" algn="ctr">
                      <a:lnSpc>
                        <a:spcPct val="150000"/>
                      </a:lnSpc>
                      <a:spcBef>
                        <a:spcPts val="600"/>
                      </a:spcBef>
                      <a:spcAft>
                        <a:spcPts val="600"/>
                      </a:spcAft>
                    </a:pPr>
                    <a:r>
                      <a:rPr lang="en-NZ" sz="2000" kern="1200" dirty="0">
                        <a:solidFill>
                          <a:srgbClr val="767171"/>
                        </a:solidFill>
                        <a:effectLst/>
                        <a:latin typeface="Lato" panose="020B0604020202020204" charset="0"/>
                        <a:ea typeface="Calibri" panose="020F0502020204030204" pitchFamily="34" charset="0"/>
                        <a:cs typeface="Calibri" panose="020F0502020204030204" pitchFamily="34" charset="0"/>
                      </a:rPr>
                      <a:t>Interactions</a:t>
                    </a:r>
                    <a:endParaRPr lang="en-US" sz="2000" dirty="0">
                      <a:effectLst/>
                      <a:latin typeface="Lato" panose="020B0604020202020204" charset="0"/>
                      <a:ea typeface="Calibri" panose="020F0502020204030204" pitchFamily="34" charset="0"/>
                      <a:cs typeface="Arial" panose="020B0604020202020204" pitchFamily="34" charset="0"/>
                    </a:endParaRPr>
                  </a:p>
                </p:txBody>
              </p:sp>
              <p:sp>
                <p:nvSpPr>
                  <p:cNvPr id="23" name="TextBox 45">
                    <a:extLst>
                      <a:ext uri="{FF2B5EF4-FFF2-40B4-BE49-F238E27FC236}">
                        <a16:creationId xmlns:a16="http://schemas.microsoft.com/office/drawing/2014/main" id="{876D2598-23F1-45C9-999C-310E207D4EF5}"/>
                      </a:ext>
                    </a:extLst>
                  </p:cNvPr>
                  <p:cNvSpPr txBox="1"/>
                  <p:nvPr/>
                </p:nvSpPr>
                <p:spPr>
                  <a:xfrm>
                    <a:off x="3406610" y="2596467"/>
                    <a:ext cx="2041982" cy="1124279"/>
                  </a:xfrm>
                  <a:prstGeom prst="rect">
                    <a:avLst/>
                  </a:prstGeom>
                  <a:noFill/>
                </p:spPr>
                <p:txBody>
                  <a:bodyPr wrap="square" rtlCol="0">
                    <a:spAutoFit/>
                  </a:bodyPr>
                  <a:lstStyle/>
                  <a:p>
                    <a:pPr marL="0" marR="0" algn="ctr">
                      <a:lnSpc>
                        <a:spcPct val="150000"/>
                      </a:lnSpc>
                      <a:spcBef>
                        <a:spcPts val="600"/>
                      </a:spcBef>
                      <a:spcAft>
                        <a:spcPts val="600"/>
                      </a:spcAft>
                    </a:pPr>
                    <a:r>
                      <a:rPr lang="en-NZ" sz="2400" kern="1200" dirty="0">
                        <a:solidFill>
                          <a:srgbClr val="000000"/>
                        </a:solidFill>
                        <a:effectLst/>
                        <a:latin typeface="Lato" panose="020B0604020202020204" charset="0"/>
                        <a:ea typeface="Calibri" panose="020F0502020204030204" pitchFamily="34" charset="0"/>
                        <a:cs typeface="Calibri" panose="020F0502020204030204" pitchFamily="34" charset="0"/>
                      </a:rPr>
                      <a:t>Information Experience</a:t>
                    </a:r>
                    <a:endParaRPr lang="en-US" sz="2000" dirty="0">
                      <a:effectLst/>
                      <a:latin typeface="Lato" panose="020B0604020202020204" charset="0"/>
                      <a:ea typeface="Calibri" panose="020F0502020204030204" pitchFamily="34" charset="0"/>
                      <a:cs typeface="Arial" panose="020B0604020202020204" pitchFamily="34" charset="0"/>
                    </a:endParaRPr>
                  </a:p>
                </p:txBody>
              </p:sp>
              <p:sp>
                <p:nvSpPr>
                  <p:cNvPr id="24" name="TextBox 46">
                    <a:extLst>
                      <a:ext uri="{FF2B5EF4-FFF2-40B4-BE49-F238E27FC236}">
                        <a16:creationId xmlns:a16="http://schemas.microsoft.com/office/drawing/2014/main" id="{7AB81CFD-13CE-40A0-9686-FAC6AA9D54E2}"/>
                      </a:ext>
                    </a:extLst>
                  </p:cNvPr>
                  <p:cNvSpPr txBox="1"/>
                  <p:nvPr/>
                </p:nvSpPr>
                <p:spPr>
                  <a:xfrm rot="3658776">
                    <a:off x="1794119" y="3155844"/>
                    <a:ext cx="1032591" cy="364448"/>
                  </a:xfrm>
                  <a:prstGeom prst="rect">
                    <a:avLst/>
                  </a:prstGeom>
                  <a:noFill/>
                </p:spPr>
                <p:txBody>
                  <a:bodyPr wrap="square" rtlCol="0">
                    <a:spAutoFit/>
                  </a:bodyPr>
                  <a:lstStyle/>
                  <a:p>
                    <a:pPr marL="0" marR="0" algn="ctr">
                      <a:lnSpc>
                        <a:spcPct val="150000"/>
                      </a:lnSpc>
                      <a:spcBef>
                        <a:spcPts val="600"/>
                      </a:spcBef>
                      <a:spcAft>
                        <a:spcPts val="600"/>
                      </a:spcAft>
                    </a:pPr>
                    <a:r>
                      <a:rPr lang="en-NZ" sz="1200" kern="1200" dirty="0">
                        <a:solidFill>
                          <a:srgbClr val="808080"/>
                        </a:solidFill>
                        <a:effectLst/>
                        <a:latin typeface="Lato" panose="020B0604020202020204" charset="0"/>
                        <a:ea typeface="Calibri" panose="020F0502020204030204" pitchFamily="34" charset="0"/>
                        <a:cs typeface="Calibri" panose="020F0502020204030204" pitchFamily="34" charset="0"/>
                      </a:rPr>
                      <a:t>Internal</a:t>
                    </a:r>
                    <a:endParaRPr lang="en-US" sz="2000" dirty="0">
                      <a:effectLst/>
                      <a:latin typeface="Lato" panose="020B0604020202020204" charset="0"/>
                      <a:ea typeface="Calibri" panose="020F0502020204030204" pitchFamily="34" charset="0"/>
                      <a:cs typeface="Arial" panose="020B0604020202020204" pitchFamily="34" charset="0"/>
                    </a:endParaRPr>
                  </a:p>
                </p:txBody>
              </p:sp>
            </p:grpSp>
            <p:sp>
              <p:nvSpPr>
                <p:cNvPr id="14" name="TextBox 48">
                  <a:extLst>
                    <a:ext uri="{FF2B5EF4-FFF2-40B4-BE49-F238E27FC236}">
                      <a16:creationId xmlns:a16="http://schemas.microsoft.com/office/drawing/2014/main" id="{6B37CF3A-AC5A-49BE-B79A-481E49B20F1A}"/>
                    </a:ext>
                  </a:extLst>
                </p:cNvPr>
                <p:cNvSpPr txBox="1"/>
                <p:nvPr/>
              </p:nvSpPr>
              <p:spPr>
                <a:xfrm rot="2978611">
                  <a:off x="1934558" y="3306428"/>
                  <a:ext cx="810678" cy="255088"/>
                </a:xfrm>
                <a:prstGeom prst="rect">
                  <a:avLst/>
                </a:prstGeom>
                <a:noFill/>
              </p:spPr>
              <p:txBody>
                <a:bodyPr wrap="square" rtlCol="0">
                  <a:spAutoFit/>
                </a:bodyPr>
                <a:lstStyle/>
                <a:p>
                  <a:pPr marL="0" marR="0" algn="ctr">
                    <a:lnSpc>
                      <a:spcPct val="150000"/>
                    </a:lnSpc>
                    <a:spcBef>
                      <a:spcPts val="600"/>
                    </a:spcBef>
                    <a:spcAft>
                      <a:spcPts val="600"/>
                    </a:spcAft>
                  </a:pPr>
                  <a:r>
                    <a:rPr lang="en-US" sz="1200" kern="1200" dirty="0">
                      <a:solidFill>
                        <a:srgbClr val="808080"/>
                      </a:solidFill>
                      <a:effectLst/>
                      <a:latin typeface="Lato" panose="020B0604020202020204" charset="0"/>
                      <a:ea typeface="Calibri" panose="020F0502020204030204" pitchFamily="34" charset="0"/>
                      <a:cs typeface="Calibri" panose="020F0502020204030204" pitchFamily="34" charset="0"/>
                    </a:rPr>
                    <a:t>Temporal</a:t>
                  </a:r>
                  <a:endParaRPr lang="en-US" sz="2000" dirty="0">
                    <a:effectLst/>
                    <a:latin typeface="Lato" panose="020B0604020202020204" charset="0"/>
                    <a:ea typeface="Calibri" panose="020F0502020204030204" pitchFamily="34" charset="0"/>
                    <a:cs typeface="Arial" panose="020B0604020202020204" pitchFamily="34" charset="0"/>
                  </a:endParaRPr>
                </a:p>
              </p:txBody>
            </p:sp>
            <p:sp>
              <p:nvSpPr>
                <p:cNvPr id="15" name="TextBox 50">
                  <a:extLst>
                    <a:ext uri="{FF2B5EF4-FFF2-40B4-BE49-F238E27FC236}">
                      <a16:creationId xmlns:a16="http://schemas.microsoft.com/office/drawing/2014/main" id="{DB15F210-4A05-4F89-8CA2-C63534652A7A}"/>
                    </a:ext>
                  </a:extLst>
                </p:cNvPr>
                <p:cNvSpPr txBox="1"/>
                <p:nvPr/>
              </p:nvSpPr>
              <p:spPr>
                <a:xfrm rot="18407547">
                  <a:off x="3383141" y="3226297"/>
                  <a:ext cx="879790" cy="255088"/>
                </a:xfrm>
                <a:prstGeom prst="rect">
                  <a:avLst/>
                </a:prstGeom>
                <a:noFill/>
              </p:spPr>
              <p:txBody>
                <a:bodyPr wrap="square" rtlCol="0">
                  <a:spAutoFit/>
                </a:bodyPr>
                <a:lstStyle/>
                <a:p>
                  <a:pPr marL="0" marR="0" algn="ctr">
                    <a:lnSpc>
                      <a:spcPct val="150000"/>
                    </a:lnSpc>
                    <a:spcBef>
                      <a:spcPts val="600"/>
                    </a:spcBef>
                    <a:spcAft>
                      <a:spcPts val="600"/>
                    </a:spcAft>
                  </a:pPr>
                  <a:r>
                    <a:rPr lang="en-US" sz="1200" kern="1200" dirty="0">
                      <a:solidFill>
                        <a:srgbClr val="808080"/>
                      </a:solidFill>
                      <a:effectLst/>
                      <a:latin typeface="Lato" panose="020B0604020202020204" charset="0"/>
                      <a:ea typeface="Calibri" panose="020F0502020204030204" pitchFamily="34" charset="0"/>
                      <a:cs typeface="Calibri" panose="020F0502020204030204" pitchFamily="34" charset="0"/>
                    </a:rPr>
                    <a:t>Spatial</a:t>
                  </a:r>
                  <a:endParaRPr lang="en-US" sz="2000" dirty="0">
                    <a:effectLst/>
                    <a:latin typeface="Lato" panose="020B0604020202020204" charset="0"/>
                    <a:ea typeface="Calibri" panose="020F0502020204030204" pitchFamily="34" charset="0"/>
                    <a:cs typeface="Arial" panose="020B0604020202020204" pitchFamily="34" charset="0"/>
                  </a:endParaRPr>
                </a:p>
              </p:txBody>
            </p:sp>
          </p:grpSp>
          <p:sp>
            <p:nvSpPr>
              <p:cNvPr id="12" name="TextBox 41">
                <a:extLst>
                  <a:ext uri="{FF2B5EF4-FFF2-40B4-BE49-F238E27FC236}">
                    <a16:creationId xmlns:a16="http://schemas.microsoft.com/office/drawing/2014/main" id="{C2B6BAEF-0B0B-4EED-946C-57E1D50AEBF2}"/>
                  </a:ext>
                </a:extLst>
              </p:cNvPr>
              <p:cNvSpPr txBox="1"/>
              <p:nvPr/>
            </p:nvSpPr>
            <p:spPr>
              <a:xfrm rot="18310310">
                <a:off x="3822510" y="1527724"/>
                <a:ext cx="1321722" cy="255088"/>
              </a:xfrm>
              <a:prstGeom prst="rect">
                <a:avLst/>
              </a:prstGeom>
              <a:noFill/>
            </p:spPr>
            <p:txBody>
              <a:bodyPr wrap="square" rtlCol="0">
                <a:spAutoFit/>
              </a:bodyPr>
              <a:lstStyle/>
              <a:p>
                <a:pPr marL="0" marR="0" algn="ctr">
                  <a:lnSpc>
                    <a:spcPct val="150000"/>
                  </a:lnSpc>
                  <a:spcBef>
                    <a:spcPts val="600"/>
                  </a:spcBef>
                  <a:spcAft>
                    <a:spcPts val="600"/>
                  </a:spcAft>
                </a:pPr>
                <a:r>
                  <a:rPr lang="en-NZ" sz="1200" kern="1200" dirty="0">
                    <a:solidFill>
                      <a:srgbClr val="808080"/>
                    </a:solidFill>
                    <a:effectLst/>
                    <a:latin typeface="Lato" panose="020B0604020202020204" charset="0"/>
                    <a:ea typeface="Calibri" panose="020F0502020204030204" pitchFamily="34" charset="0"/>
                    <a:cs typeface="Calibri" panose="020F0502020204030204" pitchFamily="34" charset="0"/>
                  </a:rPr>
                  <a:t>Interpret</a:t>
                </a:r>
                <a:endParaRPr lang="en-US" sz="2000" dirty="0">
                  <a:effectLst/>
                  <a:latin typeface="Lato" panose="020B0604020202020204" charset="0"/>
                  <a:ea typeface="Calibri" panose="020F0502020204030204" pitchFamily="34" charset="0"/>
                  <a:cs typeface="Arial" panose="020B0604020202020204" pitchFamily="34" charset="0"/>
                </a:endParaRPr>
              </a:p>
            </p:txBody>
          </p:sp>
        </p:grpSp>
        <p:sp>
          <p:nvSpPr>
            <p:cNvPr id="9" name="TextBox 41">
              <a:extLst>
                <a:ext uri="{FF2B5EF4-FFF2-40B4-BE49-F238E27FC236}">
                  <a16:creationId xmlns:a16="http://schemas.microsoft.com/office/drawing/2014/main" id="{B892780E-8EBB-4812-856B-5CE24F888EB7}"/>
                </a:ext>
              </a:extLst>
            </p:cNvPr>
            <p:cNvSpPr txBox="1"/>
            <p:nvPr/>
          </p:nvSpPr>
          <p:spPr>
            <a:xfrm rot="21415902">
              <a:off x="2924448" y="2595"/>
              <a:ext cx="1321480" cy="239649"/>
            </a:xfrm>
            <a:prstGeom prst="rect">
              <a:avLst/>
            </a:prstGeom>
            <a:noFill/>
          </p:spPr>
          <p:txBody>
            <a:bodyPr wrap="square" rtlCol="0">
              <a:spAutoFit/>
            </a:bodyPr>
            <a:lstStyle/>
            <a:p>
              <a:pPr marL="0" marR="0" algn="ctr">
                <a:lnSpc>
                  <a:spcPct val="150000"/>
                </a:lnSpc>
                <a:spcBef>
                  <a:spcPts val="600"/>
                </a:spcBef>
                <a:spcAft>
                  <a:spcPts val="600"/>
                </a:spcAft>
              </a:pPr>
              <a:r>
                <a:rPr lang="en-NZ" sz="1200" kern="1200" dirty="0">
                  <a:solidFill>
                    <a:srgbClr val="808080"/>
                  </a:solidFill>
                  <a:effectLst/>
                  <a:latin typeface="Lato" panose="020B0604020202020204" charset="0"/>
                  <a:ea typeface="Calibri" panose="020F0502020204030204" pitchFamily="34" charset="0"/>
                  <a:cs typeface="Calibri" panose="020F0502020204030204" pitchFamily="34" charset="0"/>
                </a:rPr>
                <a:t>Receive</a:t>
              </a:r>
              <a:endParaRPr lang="en-US" sz="2000" dirty="0">
                <a:effectLst/>
                <a:latin typeface="Lato" panose="020B060402020202020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532816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D04F05-13FD-4679-9BE4-40C14B0F95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sp>
        <p:nvSpPr>
          <p:cNvPr id="10" name="TextBox 9">
            <a:extLst>
              <a:ext uri="{FF2B5EF4-FFF2-40B4-BE49-F238E27FC236}">
                <a16:creationId xmlns:a16="http://schemas.microsoft.com/office/drawing/2014/main" id="{47C3F98B-3280-4F08-B529-3311F59C89AF}"/>
              </a:ext>
            </a:extLst>
          </p:cNvPr>
          <p:cNvSpPr txBox="1"/>
          <p:nvPr/>
        </p:nvSpPr>
        <p:spPr>
          <a:xfrm>
            <a:off x="6361952" y="5432654"/>
            <a:ext cx="5655072" cy="523220"/>
          </a:xfrm>
          <a:prstGeom prst="rect">
            <a:avLst/>
          </a:prstGeom>
          <a:noFill/>
        </p:spPr>
        <p:txBody>
          <a:bodyPr wrap="square">
            <a:spAutoFit/>
          </a:bodyPr>
          <a:lstStyle/>
          <a:p>
            <a:r>
              <a:rPr lang="en-US" dirty="0">
                <a:latin typeface="Lato" panose="020B0604020202020204" charset="0"/>
              </a:rPr>
              <a:t>Solhjoo, Niloofar; et al. (Under review). Pets and people: information experiences in multispecies families. </a:t>
            </a:r>
            <a:r>
              <a:rPr lang="en-US" i="1" dirty="0">
                <a:latin typeface="Lato" panose="020B0604020202020204" charset="0"/>
              </a:rPr>
              <a:t>Journal of Documentation</a:t>
            </a:r>
            <a:r>
              <a:rPr lang="en-US" dirty="0">
                <a:latin typeface="Lato" panose="020B0604020202020204" charset="0"/>
              </a:rPr>
              <a:t>. 2021</a:t>
            </a:r>
            <a:endParaRPr lang="en-NZ" dirty="0">
              <a:latin typeface="Lato" panose="020B0604020202020204" charset="0"/>
            </a:endParaRPr>
          </a:p>
        </p:txBody>
      </p:sp>
      <p:grpSp>
        <p:nvGrpSpPr>
          <p:cNvPr id="7" name="Group 6">
            <a:extLst>
              <a:ext uri="{FF2B5EF4-FFF2-40B4-BE49-F238E27FC236}">
                <a16:creationId xmlns:a16="http://schemas.microsoft.com/office/drawing/2014/main" id="{E0DF5190-8A5B-4049-B54E-A03E1E242F42}"/>
              </a:ext>
            </a:extLst>
          </p:cNvPr>
          <p:cNvGrpSpPr/>
          <p:nvPr/>
        </p:nvGrpSpPr>
        <p:grpSpPr>
          <a:xfrm>
            <a:off x="6763435" y="1009890"/>
            <a:ext cx="4491882" cy="4340240"/>
            <a:chOff x="1366582" y="2595"/>
            <a:chExt cx="3442485" cy="3124954"/>
          </a:xfrm>
        </p:grpSpPr>
        <p:grpSp>
          <p:nvGrpSpPr>
            <p:cNvPr id="8" name="Group 7">
              <a:extLst>
                <a:ext uri="{FF2B5EF4-FFF2-40B4-BE49-F238E27FC236}">
                  <a16:creationId xmlns:a16="http://schemas.microsoft.com/office/drawing/2014/main" id="{66D748FD-90E3-4BFF-A97D-233EADF7EEFA}"/>
                </a:ext>
              </a:extLst>
            </p:cNvPr>
            <p:cNvGrpSpPr/>
            <p:nvPr/>
          </p:nvGrpSpPr>
          <p:grpSpPr>
            <a:xfrm>
              <a:off x="1366582" y="48213"/>
              <a:ext cx="3442485" cy="3079336"/>
              <a:chOff x="1366582" y="8425"/>
              <a:chExt cx="3442485" cy="3079336"/>
            </a:xfrm>
          </p:grpSpPr>
          <p:grpSp>
            <p:nvGrpSpPr>
              <p:cNvPr id="11" name="Group 10">
                <a:extLst>
                  <a:ext uri="{FF2B5EF4-FFF2-40B4-BE49-F238E27FC236}">
                    <a16:creationId xmlns:a16="http://schemas.microsoft.com/office/drawing/2014/main" id="{4A075CD3-386A-4D96-81C7-E53DABE2E579}"/>
                  </a:ext>
                </a:extLst>
              </p:cNvPr>
              <p:cNvGrpSpPr/>
              <p:nvPr/>
            </p:nvGrpSpPr>
            <p:grpSpPr>
              <a:xfrm>
                <a:off x="1366582" y="8425"/>
                <a:ext cx="3442485" cy="3079336"/>
                <a:chOff x="1366582" y="793018"/>
                <a:chExt cx="3442484" cy="3080224"/>
              </a:xfrm>
            </p:grpSpPr>
            <p:grpSp>
              <p:nvGrpSpPr>
                <p:cNvPr id="13" name="Group 12">
                  <a:extLst>
                    <a:ext uri="{FF2B5EF4-FFF2-40B4-BE49-F238E27FC236}">
                      <a16:creationId xmlns:a16="http://schemas.microsoft.com/office/drawing/2014/main" id="{1A0F7979-BB1E-4D1B-BC7B-610AB0695ED3}"/>
                    </a:ext>
                  </a:extLst>
                </p:cNvPr>
                <p:cNvGrpSpPr/>
                <p:nvPr/>
              </p:nvGrpSpPr>
              <p:grpSpPr>
                <a:xfrm>
                  <a:off x="1366582" y="793018"/>
                  <a:ext cx="3442484" cy="3080224"/>
                  <a:chOff x="1952457" y="1098093"/>
                  <a:chExt cx="4918331" cy="4265191"/>
                </a:xfrm>
              </p:grpSpPr>
              <p:sp>
                <p:nvSpPr>
                  <p:cNvPr id="16" name="Oval 15">
                    <a:extLst>
                      <a:ext uri="{FF2B5EF4-FFF2-40B4-BE49-F238E27FC236}">
                        <a16:creationId xmlns:a16="http://schemas.microsoft.com/office/drawing/2014/main" id="{8BB1E63C-8C48-46AF-94AC-62D7E7736177}"/>
                      </a:ext>
                    </a:extLst>
                  </p:cNvPr>
                  <p:cNvSpPr/>
                  <p:nvPr/>
                </p:nvSpPr>
                <p:spPr>
                  <a:xfrm>
                    <a:off x="3415139" y="1098093"/>
                    <a:ext cx="3406346" cy="3202000"/>
                  </a:xfrm>
                  <a:prstGeom prst="ellipse">
                    <a:avLst/>
                  </a:prstGeom>
                  <a:solidFill>
                    <a:schemeClr val="accent5">
                      <a:lumMod val="20000"/>
                      <a:lumOff val="80000"/>
                      <a:alpha val="57000"/>
                    </a:schemeClr>
                  </a:solidFill>
                  <a:ln w="38100" cap="flat" cmpd="sng" algn="ctr">
                    <a:solidFill>
                      <a:sysClr val="windowText" lastClr="000000">
                        <a:lumMod val="50000"/>
                        <a:lumOff val="50000"/>
                      </a:sysClr>
                    </a:solidFill>
                    <a:prstDash val="solid"/>
                    <a:miter lim="800000"/>
                  </a:ln>
                  <a:effectLst/>
                </p:spPr>
                <p:txBody>
                  <a:bodyPr rtlCol="0" anchor="ctr"/>
                  <a:lstStyle/>
                  <a:p>
                    <a:endParaRPr lang="en-US" sz="2400">
                      <a:latin typeface="Lato" panose="020B0604020202020204" charset="0"/>
                    </a:endParaRPr>
                  </a:p>
                </p:txBody>
              </p:sp>
              <p:sp>
                <p:nvSpPr>
                  <p:cNvPr id="17" name="Oval 16">
                    <a:extLst>
                      <a:ext uri="{FF2B5EF4-FFF2-40B4-BE49-F238E27FC236}">
                        <a16:creationId xmlns:a16="http://schemas.microsoft.com/office/drawing/2014/main" id="{AE8B11C9-3B56-4F97-BF14-27A5840F4DD2}"/>
                      </a:ext>
                    </a:extLst>
                  </p:cNvPr>
                  <p:cNvSpPr/>
                  <p:nvPr/>
                </p:nvSpPr>
                <p:spPr>
                  <a:xfrm>
                    <a:off x="1952457" y="1098101"/>
                    <a:ext cx="3488068" cy="3255242"/>
                  </a:xfrm>
                  <a:prstGeom prst="ellipse">
                    <a:avLst/>
                  </a:prstGeom>
                  <a:solidFill>
                    <a:schemeClr val="accent6">
                      <a:lumMod val="20000"/>
                      <a:lumOff val="80000"/>
                      <a:alpha val="44000"/>
                    </a:schemeClr>
                  </a:solidFill>
                  <a:ln w="38100" cap="flat" cmpd="sng" algn="ctr">
                    <a:solidFill>
                      <a:sysClr val="windowText" lastClr="000000">
                        <a:lumMod val="50000"/>
                        <a:lumOff val="50000"/>
                      </a:sysClr>
                    </a:solidFill>
                    <a:prstDash val="solid"/>
                    <a:miter lim="800000"/>
                  </a:ln>
                  <a:effectLst/>
                </p:spPr>
                <p:txBody>
                  <a:bodyPr tIns="45720" rtlCol="0" anchor="ctr"/>
                  <a:lstStyle/>
                  <a:p>
                    <a:endParaRPr lang="en-US" sz="2400">
                      <a:latin typeface="Lato" panose="020B0604020202020204" charset="0"/>
                    </a:endParaRPr>
                  </a:p>
                </p:txBody>
              </p:sp>
              <p:sp>
                <p:nvSpPr>
                  <p:cNvPr id="18" name="Oval 17">
                    <a:extLst>
                      <a:ext uri="{FF2B5EF4-FFF2-40B4-BE49-F238E27FC236}">
                        <a16:creationId xmlns:a16="http://schemas.microsoft.com/office/drawing/2014/main" id="{6BBB71FA-C76F-474E-A762-E0F9E4434741}"/>
                      </a:ext>
                    </a:extLst>
                  </p:cNvPr>
                  <p:cNvSpPr/>
                  <p:nvPr/>
                </p:nvSpPr>
                <p:spPr>
                  <a:xfrm>
                    <a:off x="2710995" y="2208908"/>
                    <a:ext cx="3326879" cy="3154376"/>
                  </a:xfrm>
                  <a:prstGeom prst="ellipse">
                    <a:avLst/>
                  </a:prstGeom>
                  <a:solidFill>
                    <a:srgbClr val="F1F8EC">
                      <a:alpha val="56863"/>
                    </a:srgbClr>
                  </a:solidFill>
                  <a:ln w="38100" cap="flat" cmpd="sng" algn="ctr">
                    <a:solidFill>
                      <a:sysClr val="windowText" lastClr="000000">
                        <a:lumMod val="50000"/>
                        <a:lumOff val="50000"/>
                      </a:sysClr>
                    </a:solidFill>
                    <a:prstDash val="solid"/>
                    <a:miter lim="800000"/>
                  </a:ln>
                  <a:effectLst/>
                </p:spPr>
                <p:txBody>
                  <a:bodyPr rtlCol="0" anchor="ctr"/>
                  <a:lstStyle/>
                  <a:p>
                    <a:endParaRPr lang="en-US" sz="2400">
                      <a:latin typeface="Lato" panose="020B0604020202020204" charset="0"/>
                    </a:endParaRPr>
                  </a:p>
                </p:txBody>
              </p:sp>
              <p:sp>
                <p:nvSpPr>
                  <p:cNvPr id="19" name="TextBox 41">
                    <a:extLst>
                      <a:ext uri="{FF2B5EF4-FFF2-40B4-BE49-F238E27FC236}">
                        <a16:creationId xmlns:a16="http://schemas.microsoft.com/office/drawing/2014/main" id="{C925F231-0127-4F0D-8189-FB43CE940FA5}"/>
                      </a:ext>
                    </a:extLst>
                  </p:cNvPr>
                  <p:cNvSpPr txBox="1"/>
                  <p:nvPr/>
                </p:nvSpPr>
                <p:spPr>
                  <a:xfrm rot="232718">
                    <a:off x="3168138" y="1102851"/>
                    <a:ext cx="1087610" cy="331938"/>
                  </a:xfrm>
                  <a:prstGeom prst="rect">
                    <a:avLst/>
                  </a:prstGeom>
                  <a:noFill/>
                </p:spPr>
                <p:txBody>
                  <a:bodyPr wrap="square" rtlCol="0">
                    <a:spAutoFit/>
                  </a:bodyPr>
                  <a:lstStyle/>
                  <a:p>
                    <a:pPr marL="0" marR="0" algn="ctr">
                      <a:lnSpc>
                        <a:spcPct val="150000"/>
                      </a:lnSpc>
                      <a:spcBef>
                        <a:spcPts val="600"/>
                      </a:spcBef>
                      <a:spcAft>
                        <a:spcPts val="600"/>
                      </a:spcAft>
                    </a:pPr>
                    <a:r>
                      <a:rPr lang="en-NZ" sz="1200" kern="1200" dirty="0">
                        <a:solidFill>
                          <a:srgbClr val="808080"/>
                        </a:solidFill>
                        <a:effectLst/>
                        <a:latin typeface="Lato" panose="020B0604020202020204" charset="0"/>
                        <a:ea typeface="Calibri" panose="020F0502020204030204" pitchFamily="34" charset="0"/>
                        <a:cs typeface="Calibri" panose="020F0502020204030204" pitchFamily="34" charset="0"/>
                      </a:rPr>
                      <a:t>External</a:t>
                    </a:r>
                    <a:endParaRPr lang="en-US" sz="2000" dirty="0">
                      <a:effectLst/>
                      <a:latin typeface="Lato" panose="020B0604020202020204" charset="0"/>
                      <a:ea typeface="Calibri" panose="020F0502020204030204" pitchFamily="34" charset="0"/>
                      <a:cs typeface="Arial" panose="020B0604020202020204" pitchFamily="34" charset="0"/>
                    </a:endParaRPr>
                  </a:p>
                </p:txBody>
              </p:sp>
              <p:sp>
                <p:nvSpPr>
                  <p:cNvPr id="20" name="TextBox 42">
                    <a:extLst>
                      <a:ext uri="{FF2B5EF4-FFF2-40B4-BE49-F238E27FC236}">
                        <a16:creationId xmlns:a16="http://schemas.microsoft.com/office/drawing/2014/main" id="{31E686DB-E60C-4CB1-B19C-749D058F65CD}"/>
                      </a:ext>
                    </a:extLst>
                  </p:cNvPr>
                  <p:cNvSpPr txBox="1"/>
                  <p:nvPr/>
                </p:nvSpPr>
                <p:spPr>
                  <a:xfrm rot="18732199">
                    <a:off x="2125820" y="1872143"/>
                    <a:ext cx="1646977" cy="540037"/>
                  </a:xfrm>
                  <a:prstGeom prst="rect">
                    <a:avLst/>
                  </a:prstGeom>
                  <a:noFill/>
                </p:spPr>
                <p:txBody>
                  <a:bodyPr wrap="square" rtlCol="0">
                    <a:spAutoFit/>
                  </a:bodyPr>
                  <a:lstStyle/>
                  <a:p>
                    <a:pPr marL="0" marR="0" algn="ctr">
                      <a:lnSpc>
                        <a:spcPct val="150000"/>
                      </a:lnSpc>
                      <a:spcBef>
                        <a:spcPts val="600"/>
                      </a:spcBef>
                      <a:spcAft>
                        <a:spcPts val="600"/>
                      </a:spcAft>
                    </a:pPr>
                    <a:r>
                      <a:rPr lang="en-NZ" sz="2000" kern="1200">
                        <a:solidFill>
                          <a:srgbClr val="767171"/>
                        </a:solidFill>
                        <a:effectLst/>
                        <a:latin typeface="Lato" panose="020B0604020202020204" charset="0"/>
                        <a:ea typeface="Calibri" panose="020F0502020204030204" pitchFamily="34" charset="0"/>
                        <a:cs typeface="Calibri" panose="020F0502020204030204" pitchFamily="34" charset="0"/>
                      </a:rPr>
                      <a:t>Information</a:t>
                    </a:r>
                    <a:endParaRPr lang="en-US" sz="2000">
                      <a:effectLst/>
                      <a:latin typeface="Lato" panose="020B0604020202020204" charset="0"/>
                      <a:ea typeface="Calibri" panose="020F0502020204030204" pitchFamily="34" charset="0"/>
                      <a:cs typeface="Arial" panose="020B0604020202020204" pitchFamily="34" charset="0"/>
                    </a:endParaRPr>
                  </a:p>
                </p:txBody>
              </p:sp>
              <p:sp>
                <p:nvSpPr>
                  <p:cNvPr id="21" name="TextBox 43">
                    <a:extLst>
                      <a:ext uri="{FF2B5EF4-FFF2-40B4-BE49-F238E27FC236}">
                        <a16:creationId xmlns:a16="http://schemas.microsoft.com/office/drawing/2014/main" id="{6B7D74B2-8979-4F63-A6CE-E86D808664A3}"/>
                      </a:ext>
                    </a:extLst>
                  </p:cNvPr>
                  <p:cNvSpPr txBox="1"/>
                  <p:nvPr/>
                </p:nvSpPr>
                <p:spPr>
                  <a:xfrm>
                    <a:off x="3634127" y="4398136"/>
                    <a:ext cx="1559368" cy="491864"/>
                  </a:xfrm>
                  <a:prstGeom prst="rect">
                    <a:avLst/>
                  </a:prstGeom>
                  <a:noFill/>
                </p:spPr>
                <p:txBody>
                  <a:bodyPr wrap="square" rtlCol="0">
                    <a:spAutoFit/>
                  </a:bodyPr>
                  <a:lstStyle/>
                  <a:p>
                    <a:pPr marL="0" marR="0" algn="ctr">
                      <a:lnSpc>
                        <a:spcPct val="150000"/>
                      </a:lnSpc>
                      <a:spcBef>
                        <a:spcPts val="600"/>
                      </a:spcBef>
                      <a:spcAft>
                        <a:spcPts val="600"/>
                      </a:spcAft>
                    </a:pPr>
                    <a:r>
                      <a:rPr lang="en-NZ" sz="2000" kern="1200">
                        <a:solidFill>
                          <a:srgbClr val="767171"/>
                        </a:solidFill>
                        <a:effectLst/>
                        <a:latin typeface="Lato" panose="020B0604020202020204" charset="0"/>
                        <a:ea typeface="Calibri" panose="020F0502020204030204" pitchFamily="34" charset="0"/>
                        <a:cs typeface="Calibri" panose="020F0502020204030204" pitchFamily="34" charset="0"/>
                      </a:rPr>
                      <a:t>Context</a:t>
                    </a:r>
                    <a:endParaRPr lang="en-US" sz="2000">
                      <a:effectLst/>
                      <a:latin typeface="Lato" panose="020B0604020202020204" charset="0"/>
                      <a:ea typeface="Calibri" panose="020F0502020204030204" pitchFamily="34" charset="0"/>
                      <a:cs typeface="Arial" panose="020B0604020202020204" pitchFamily="34" charset="0"/>
                    </a:endParaRPr>
                  </a:p>
                </p:txBody>
              </p:sp>
              <p:sp>
                <p:nvSpPr>
                  <p:cNvPr id="22" name="TextBox 44">
                    <a:extLst>
                      <a:ext uri="{FF2B5EF4-FFF2-40B4-BE49-F238E27FC236}">
                        <a16:creationId xmlns:a16="http://schemas.microsoft.com/office/drawing/2014/main" id="{3F3F57C8-069A-4FA8-9AA2-2CA2994003D4}"/>
                      </a:ext>
                    </a:extLst>
                  </p:cNvPr>
                  <p:cNvSpPr txBox="1"/>
                  <p:nvPr/>
                </p:nvSpPr>
                <p:spPr>
                  <a:xfrm rot="2692451">
                    <a:off x="4822884" y="1735309"/>
                    <a:ext cx="2047904" cy="762211"/>
                  </a:xfrm>
                  <a:prstGeom prst="rect">
                    <a:avLst/>
                  </a:prstGeom>
                  <a:noFill/>
                </p:spPr>
                <p:txBody>
                  <a:bodyPr wrap="square" rtlCol="0">
                    <a:noAutofit/>
                  </a:bodyPr>
                  <a:lstStyle/>
                  <a:p>
                    <a:pPr marL="0" marR="0" algn="ctr">
                      <a:lnSpc>
                        <a:spcPct val="150000"/>
                      </a:lnSpc>
                      <a:spcBef>
                        <a:spcPts val="600"/>
                      </a:spcBef>
                      <a:spcAft>
                        <a:spcPts val="600"/>
                      </a:spcAft>
                    </a:pPr>
                    <a:r>
                      <a:rPr lang="en-NZ" sz="2000" kern="1200" dirty="0">
                        <a:solidFill>
                          <a:srgbClr val="767171"/>
                        </a:solidFill>
                        <a:effectLst/>
                        <a:latin typeface="Lato" panose="020B0604020202020204" charset="0"/>
                        <a:ea typeface="Calibri" panose="020F0502020204030204" pitchFamily="34" charset="0"/>
                        <a:cs typeface="Calibri" panose="020F0502020204030204" pitchFamily="34" charset="0"/>
                      </a:rPr>
                      <a:t>Interactions</a:t>
                    </a:r>
                    <a:endParaRPr lang="en-US" sz="2000" dirty="0">
                      <a:effectLst/>
                      <a:latin typeface="Lato" panose="020B0604020202020204" charset="0"/>
                      <a:ea typeface="Calibri" panose="020F0502020204030204" pitchFamily="34" charset="0"/>
                      <a:cs typeface="Arial" panose="020B0604020202020204" pitchFamily="34" charset="0"/>
                    </a:endParaRPr>
                  </a:p>
                </p:txBody>
              </p:sp>
              <p:sp>
                <p:nvSpPr>
                  <p:cNvPr id="23" name="TextBox 45">
                    <a:extLst>
                      <a:ext uri="{FF2B5EF4-FFF2-40B4-BE49-F238E27FC236}">
                        <a16:creationId xmlns:a16="http://schemas.microsoft.com/office/drawing/2014/main" id="{876D2598-23F1-45C9-999C-310E207D4EF5}"/>
                      </a:ext>
                    </a:extLst>
                  </p:cNvPr>
                  <p:cNvSpPr txBox="1"/>
                  <p:nvPr/>
                </p:nvSpPr>
                <p:spPr>
                  <a:xfrm>
                    <a:off x="3406610" y="2596467"/>
                    <a:ext cx="2041982" cy="1124279"/>
                  </a:xfrm>
                  <a:prstGeom prst="rect">
                    <a:avLst/>
                  </a:prstGeom>
                  <a:noFill/>
                </p:spPr>
                <p:txBody>
                  <a:bodyPr wrap="square" rtlCol="0">
                    <a:spAutoFit/>
                  </a:bodyPr>
                  <a:lstStyle/>
                  <a:p>
                    <a:pPr marL="0" marR="0" algn="ctr">
                      <a:lnSpc>
                        <a:spcPct val="150000"/>
                      </a:lnSpc>
                      <a:spcBef>
                        <a:spcPts val="600"/>
                      </a:spcBef>
                      <a:spcAft>
                        <a:spcPts val="600"/>
                      </a:spcAft>
                    </a:pPr>
                    <a:r>
                      <a:rPr lang="en-NZ" sz="2400" kern="1200" dirty="0">
                        <a:solidFill>
                          <a:srgbClr val="000000"/>
                        </a:solidFill>
                        <a:effectLst/>
                        <a:latin typeface="Lato" panose="020B0604020202020204" charset="0"/>
                        <a:ea typeface="Calibri" panose="020F0502020204030204" pitchFamily="34" charset="0"/>
                        <a:cs typeface="Calibri" panose="020F0502020204030204" pitchFamily="34" charset="0"/>
                      </a:rPr>
                      <a:t>Information Experience</a:t>
                    </a:r>
                    <a:endParaRPr lang="en-US" sz="2000" dirty="0">
                      <a:effectLst/>
                      <a:latin typeface="Lato" panose="020B0604020202020204" charset="0"/>
                      <a:ea typeface="Calibri" panose="020F0502020204030204" pitchFamily="34" charset="0"/>
                      <a:cs typeface="Arial" panose="020B0604020202020204" pitchFamily="34" charset="0"/>
                    </a:endParaRPr>
                  </a:p>
                </p:txBody>
              </p:sp>
              <p:sp>
                <p:nvSpPr>
                  <p:cNvPr id="24" name="TextBox 46">
                    <a:extLst>
                      <a:ext uri="{FF2B5EF4-FFF2-40B4-BE49-F238E27FC236}">
                        <a16:creationId xmlns:a16="http://schemas.microsoft.com/office/drawing/2014/main" id="{7AB81CFD-13CE-40A0-9686-FAC6AA9D54E2}"/>
                      </a:ext>
                    </a:extLst>
                  </p:cNvPr>
                  <p:cNvSpPr txBox="1"/>
                  <p:nvPr/>
                </p:nvSpPr>
                <p:spPr>
                  <a:xfrm rot="3658776">
                    <a:off x="1794119" y="3155844"/>
                    <a:ext cx="1032591" cy="364448"/>
                  </a:xfrm>
                  <a:prstGeom prst="rect">
                    <a:avLst/>
                  </a:prstGeom>
                  <a:noFill/>
                </p:spPr>
                <p:txBody>
                  <a:bodyPr wrap="square" rtlCol="0">
                    <a:spAutoFit/>
                  </a:bodyPr>
                  <a:lstStyle/>
                  <a:p>
                    <a:pPr marL="0" marR="0" algn="ctr">
                      <a:lnSpc>
                        <a:spcPct val="150000"/>
                      </a:lnSpc>
                      <a:spcBef>
                        <a:spcPts val="600"/>
                      </a:spcBef>
                      <a:spcAft>
                        <a:spcPts val="600"/>
                      </a:spcAft>
                    </a:pPr>
                    <a:r>
                      <a:rPr lang="en-NZ" sz="1200" kern="1200" dirty="0">
                        <a:solidFill>
                          <a:srgbClr val="808080"/>
                        </a:solidFill>
                        <a:effectLst/>
                        <a:latin typeface="Lato" panose="020B0604020202020204" charset="0"/>
                        <a:ea typeface="Calibri" panose="020F0502020204030204" pitchFamily="34" charset="0"/>
                        <a:cs typeface="Calibri" panose="020F0502020204030204" pitchFamily="34" charset="0"/>
                      </a:rPr>
                      <a:t>Internal</a:t>
                    </a:r>
                    <a:endParaRPr lang="en-US" sz="2000" dirty="0">
                      <a:effectLst/>
                      <a:latin typeface="Lato" panose="020B0604020202020204" charset="0"/>
                      <a:ea typeface="Calibri" panose="020F0502020204030204" pitchFamily="34" charset="0"/>
                      <a:cs typeface="Arial" panose="020B0604020202020204" pitchFamily="34" charset="0"/>
                    </a:endParaRPr>
                  </a:p>
                </p:txBody>
              </p:sp>
            </p:grpSp>
            <p:sp>
              <p:nvSpPr>
                <p:cNvPr id="14" name="TextBox 48">
                  <a:extLst>
                    <a:ext uri="{FF2B5EF4-FFF2-40B4-BE49-F238E27FC236}">
                      <a16:creationId xmlns:a16="http://schemas.microsoft.com/office/drawing/2014/main" id="{6B37CF3A-AC5A-49BE-B79A-481E49B20F1A}"/>
                    </a:ext>
                  </a:extLst>
                </p:cNvPr>
                <p:cNvSpPr txBox="1"/>
                <p:nvPr/>
              </p:nvSpPr>
              <p:spPr>
                <a:xfrm rot="2978611">
                  <a:off x="1934558" y="3306428"/>
                  <a:ext cx="810678" cy="255088"/>
                </a:xfrm>
                <a:prstGeom prst="rect">
                  <a:avLst/>
                </a:prstGeom>
                <a:noFill/>
              </p:spPr>
              <p:txBody>
                <a:bodyPr wrap="square" rtlCol="0">
                  <a:spAutoFit/>
                </a:bodyPr>
                <a:lstStyle/>
                <a:p>
                  <a:pPr marL="0" marR="0" algn="ctr">
                    <a:lnSpc>
                      <a:spcPct val="150000"/>
                    </a:lnSpc>
                    <a:spcBef>
                      <a:spcPts val="600"/>
                    </a:spcBef>
                    <a:spcAft>
                      <a:spcPts val="600"/>
                    </a:spcAft>
                  </a:pPr>
                  <a:r>
                    <a:rPr lang="en-US" sz="1200" kern="1200" dirty="0">
                      <a:solidFill>
                        <a:srgbClr val="808080"/>
                      </a:solidFill>
                      <a:effectLst/>
                      <a:latin typeface="Lato" panose="020B0604020202020204" charset="0"/>
                      <a:ea typeface="Calibri" panose="020F0502020204030204" pitchFamily="34" charset="0"/>
                      <a:cs typeface="Calibri" panose="020F0502020204030204" pitchFamily="34" charset="0"/>
                    </a:rPr>
                    <a:t>Temporal</a:t>
                  </a:r>
                  <a:endParaRPr lang="en-US" sz="2000" dirty="0">
                    <a:effectLst/>
                    <a:latin typeface="Lato" panose="020B0604020202020204" charset="0"/>
                    <a:ea typeface="Calibri" panose="020F0502020204030204" pitchFamily="34" charset="0"/>
                    <a:cs typeface="Arial" panose="020B0604020202020204" pitchFamily="34" charset="0"/>
                  </a:endParaRPr>
                </a:p>
              </p:txBody>
            </p:sp>
            <p:sp>
              <p:nvSpPr>
                <p:cNvPr id="15" name="TextBox 50">
                  <a:extLst>
                    <a:ext uri="{FF2B5EF4-FFF2-40B4-BE49-F238E27FC236}">
                      <a16:creationId xmlns:a16="http://schemas.microsoft.com/office/drawing/2014/main" id="{DB15F210-4A05-4F89-8CA2-C63534652A7A}"/>
                    </a:ext>
                  </a:extLst>
                </p:cNvPr>
                <p:cNvSpPr txBox="1"/>
                <p:nvPr/>
              </p:nvSpPr>
              <p:spPr>
                <a:xfrm rot="18407547">
                  <a:off x="3383141" y="3226297"/>
                  <a:ext cx="879790" cy="255088"/>
                </a:xfrm>
                <a:prstGeom prst="rect">
                  <a:avLst/>
                </a:prstGeom>
                <a:noFill/>
              </p:spPr>
              <p:txBody>
                <a:bodyPr wrap="square" rtlCol="0">
                  <a:spAutoFit/>
                </a:bodyPr>
                <a:lstStyle/>
                <a:p>
                  <a:pPr marL="0" marR="0" algn="ctr">
                    <a:lnSpc>
                      <a:spcPct val="150000"/>
                    </a:lnSpc>
                    <a:spcBef>
                      <a:spcPts val="600"/>
                    </a:spcBef>
                    <a:spcAft>
                      <a:spcPts val="600"/>
                    </a:spcAft>
                  </a:pPr>
                  <a:r>
                    <a:rPr lang="en-US" sz="1200" kern="1200" dirty="0">
                      <a:solidFill>
                        <a:srgbClr val="808080"/>
                      </a:solidFill>
                      <a:effectLst/>
                      <a:latin typeface="Lato" panose="020B0604020202020204" charset="0"/>
                      <a:ea typeface="Calibri" panose="020F0502020204030204" pitchFamily="34" charset="0"/>
                      <a:cs typeface="Calibri" panose="020F0502020204030204" pitchFamily="34" charset="0"/>
                    </a:rPr>
                    <a:t>Spatial</a:t>
                  </a:r>
                  <a:endParaRPr lang="en-US" sz="2000" dirty="0">
                    <a:effectLst/>
                    <a:latin typeface="Lato" panose="020B0604020202020204" charset="0"/>
                    <a:ea typeface="Calibri" panose="020F0502020204030204" pitchFamily="34" charset="0"/>
                    <a:cs typeface="Arial" panose="020B0604020202020204" pitchFamily="34" charset="0"/>
                  </a:endParaRPr>
                </a:p>
              </p:txBody>
            </p:sp>
          </p:grpSp>
          <p:sp>
            <p:nvSpPr>
              <p:cNvPr id="12" name="TextBox 41">
                <a:extLst>
                  <a:ext uri="{FF2B5EF4-FFF2-40B4-BE49-F238E27FC236}">
                    <a16:creationId xmlns:a16="http://schemas.microsoft.com/office/drawing/2014/main" id="{C2B6BAEF-0B0B-4EED-946C-57E1D50AEBF2}"/>
                  </a:ext>
                </a:extLst>
              </p:cNvPr>
              <p:cNvSpPr txBox="1"/>
              <p:nvPr/>
            </p:nvSpPr>
            <p:spPr>
              <a:xfrm rot="18310310">
                <a:off x="3822510" y="1527724"/>
                <a:ext cx="1321722" cy="255088"/>
              </a:xfrm>
              <a:prstGeom prst="rect">
                <a:avLst/>
              </a:prstGeom>
              <a:noFill/>
            </p:spPr>
            <p:txBody>
              <a:bodyPr wrap="square" rtlCol="0">
                <a:spAutoFit/>
              </a:bodyPr>
              <a:lstStyle/>
              <a:p>
                <a:pPr marL="0" marR="0" algn="ctr">
                  <a:lnSpc>
                    <a:spcPct val="150000"/>
                  </a:lnSpc>
                  <a:spcBef>
                    <a:spcPts val="600"/>
                  </a:spcBef>
                  <a:spcAft>
                    <a:spcPts val="600"/>
                  </a:spcAft>
                </a:pPr>
                <a:r>
                  <a:rPr lang="en-NZ" sz="1200" kern="1200" dirty="0">
                    <a:solidFill>
                      <a:srgbClr val="808080"/>
                    </a:solidFill>
                    <a:effectLst/>
                    <a:latin typeface="Lato" panose="020B0604020202020204" charset="0"/>
                    <a:ea typeface="Calibri" panose="020F0502020204030204" pitchFamily="34" charset="0"/>
                    <a:cs typeface="Calibri" panose="020F0502020204030204" pitchFamily="34" charset="0"/>
                  </a:rPr>
                  <a:t>Interpret</a:t>
                </a:r>
                <a:endParaRPr lang="en-US" sz="2000" dirty="0">
                  <a:effectLst/>
                  <a:latin typeface="Lato" panose="020B0604020202020204" charset="0"/>
                  <a:ea typeface="Calibri" panose="020F0502020204030204" pitchFamily="34" charset="0"/>
                  <a:cs typeface="Arial" panose="020B0604020202020204" pitchFamily="34" charset="0"/>
                </a:endParaRPr>
              </a:p>
            </p:txBody>
          </p:sp>
        </p:grpSp>
        <p:sp>
          <p:nvSpPr>
            <p:cNvPr id="9" name="TextBox 41">
              <a:extLst>
                <a:ext uri="{FF2B5EF4-FFF2-40B4-BE49-F238E27FC236}">
                  <a16:creationId xmlns:a16="http://schemas.microsoft.com/office/drawing/2014/main" id="{B892780E-8EBB-4812-856B-5CE24F888EB7}"/>
                </a:ext>
              </a:extLst>
            </p:cNvPr>
            <p:cNvSpPr txBox="1"/>
            <p:nvPr/>
          </p:nvSpPr>
          <p:spPr>
            <a:xfrm rot="21415902">
              <a:off x="2924448" y="2595"/>
              <a:ext cx="1321480" cy="239649"/>
            </a:xfrm>
            <a:prstGeom prst="rect">
              <a:avLst/>
            </a:prstGeom>
            <a:noFill/>
          </p:spPr>
          <p:txBody>
            <a:bodyPr wrap="square" rtlCol="0">
              <a:spAutoFit/>
            </a:bodyPr>
            <a:lstStyle/>
            <a:p>
              <a:pPr marL="0" marR="0" algn="ctr">
                <a:lnSpc>
                  <a:spcPct val="150000"/>
                </a:lnSpc>
                <a:spcBef>
                  <a:spcPts val="600"/>
                </a:spcBef>
                <a:spcAft>
                  <a:spcPts val="600"/>
                </a:spcAft>
              </a:pPr>
              <a:r>
                <a:rPr lang="en-NZ" sz="1200" kern="1200" dirty="0">
                  <a:solidFill>
                    <a:srgbClr val="808080"/>
                  </a:solidFill>
                  <a:effectLst/>
                  <a:latin typeface="Lato" panose="020B0604020202020204" charset="0"/>
                  <a:ea typeface="Calibri" panose="020F0502020204030204" pitchFamily="34" charset="0"/>
                  <a:cs typeface="Calibri" panose="020F0502020204030204" pitchFamily="34" charset="0"/>
                </a:rPr>
                <a:t>Receive</a:t>
              </a:r>
              <a:endParaRPr lang="en-US" sz="2000" dirty="0">
                <a:effectLst/>
                <a:latin typeface="Lato" panose="020B0604020202020204" charset="0"/>
                <a:ea typeface="Calibri" panose="020F0502020204030204" pitchFamily="34" charset="0"/>
                <a:cs typeface="Arial" panose="020B0604020202020204" pitchFamily="34" charset="0"/>
              </a:endParaRPr>
            </a:p>
          </p:txBody>
        </p:sp>
      </p:grpSp>
      <p:sp>
        <p:nvSpPr>
          <p:cNvPr id="25" name="Callout: Line with Accent Bar 24">
            <a:extLst>
              <a:ext uri="{FF2B5EF4-FFF2-40B4-BE49-F238E27FC236}">
                <a16:creationId xmlns:a16="http://schemas.microsoft.com/office/drawing/2014/main" id="{92B1BF1B-055E-4D18-8084-1C1FC540A212}"/>
              </a:ext>
            </a:extLst>
          </p:cNvPr>
          <p:cNvSpPr/>
          <p:nvPr/>
        </p:nvSpPr>
        <p:spPr>
          <a:xfrm flipH="1">
            <a:off x="1073174" y="4461588"/>
            <a:ext cx="4599255" cy="888542"/>
          </a:xfrm>
          <a:prstGeom prst="accentCallout1">
            <a:avLst>
              <a:gd name="adj1" fmla="val 76188"/>
              <a:gd name="adj2" fmla="val -8333"/>
              <a:gd name="adj3" fmla="val 25146"/>
              <a:gd name="adj4" fmla="val -65134"/>
            </a:avLst>
          </a:prstGeom>
        </p:spPr>
        <p:style>
          <a:lnRef idx="2">
            <a:schemeClr val="accent3"/>
          </a:lnRef>
          <a:fillRef idx="1">
            <a:schemeClr val="lt1"/>
          </a:fillRef>
          <a:effectRef idx="0">
            <a:schemeClr val="accent3"/>
          </a:effectRef>
          <a:fontRef idx="minor">
            <a:schemeClr val="dk1"/>
          </a:fontRef>
        </p:style>
        <p:txBody>
          <a:bodyPr rtlCol="0" anchor="ctr"/>
          <a:lstStyle/>
          <a:p>
            <a:pPr marR="0" lvl="0" algn="justLow" rtl="0">
              <a:lnSpc>
                <a:spcPct val="115000"/>
              </a:lnSpc>
              <a:spcBef>
                <a:spcPts val="0"/>
              </a:spcBef>
              <a:spcAft>
                <a:spcPts val="0"/>
              </a:spcAft>
            </a:pPr>
            <a:r>
              <a:rPr lang="en-US" sz="2000" dirty="0">
                <a:effectLst/>
                <a:latin typeface="Lato" panose="020B0604020202020204" charset="0"/>
                <a:ea typeface="Calibri" panose="020F0502020204030204" pitchFamily="34" charset="0"/>
                <a:cs typeface="Arial" panose="020B0604020202020204" pitchFamily="34" charset="0"/>
              </a:rPr>
              <a:t>Context- a time-space container where information activities take place. </a:t>
            </a:r>
          </a:p>
        </p:txBody>
      </p:sp>
      <p:sp>
        <p:nvSpPr>
          <p:cNvPr id="26" name="Callout: Line with Accent Bar 25">
            <a:extLst>
              <a:ext uri="{FF2B5EF4-FFF2-40B4-BE49-F238E27FC236}">
                <a16:creationId xmlns:a16="http://schemas.microsoft.com/office/drawing/2014/main" id="{0757FAB2-ACFD-45CC-9C8D-42E0B8A7B194}"/>
              </a:ext>
            </a:extLst>
          </p:cNvPr>
          <p:cNvSpPr/>
          <p:nvPr/>
        </p:nvSpPr>
        <p:spPr>
          <a:xfrm flipH="1">
            <a:off x="981710" y="1077174"/>
            <a:ext cx="4599256" cy="888542"/>
          </a:xfrm>
          <a:prstGeom prst="accentCallout1">
            <a:avLst/>
          </a:prstGeom>
        </p:spPr>
        <p:style>
          <a:lnRef idx="2">
            <a:schemeClr val="accent3"/>
          </a:lnRef>
          <a:fillRef idx="1">
            <a:schemeClr val="lt1"/>
          </a:fillRef>
          <a:effectRef idx="0">
            <a:schemeClr val="accent3"/>
          </a:effectRef>
          <a:fontRef idx="minor">
            <a:schemeClr val="dk1"/>
          </a:fontRef>
        </p:style>
        <p:txBody>
          <a:bodyPr rtlCol="0" anchor="ctr"/>
          <a:lstStyle/>
          <a:p>
            <a:pPr marR="0" lvl="0" algn="justLow" rtl="0">
              <a:lnSpc>
                <a:spcPct val="115000"/>
              </a:lnSpc>
              <a:spcBef>
                <a:spcPts val="0"/>
              </a:spcBef>
              <a:spcAft>
                <a:spcPts val="0"/>
              </a:spcAft>
            </a:pPr>
            <a:r>
              <a:rPr lang="en-NZ" sz="2000" dirty="0">
                <a:effectLst/>
                <a:latin typeface="Lato" panose="020B0604020202020204" charset="0"/>
                <a:ea typeface="Calibri" panose="020F0502020204030204" pitchFamily="34" charset="0"/>
                <a:cs typeface="Arial" panose="020B0604020202020204" pitchFamily="34" charset="0"/>
              </a:rPr>
              <a:t>Information- that could be in anything in the eyes of the individuals or groups who experience it; </a:t>
            </a:r>
            <a:endParaRPr lang="en-US" sz="2000" dirty="0">
              <a:effectLst/>
              <a:latin typeface="Lato" panose="020B0604020202020204" charset="0"/>
              <a:ea typeface="Calibri" panose="020F0502020204030204" pitchFamily="34" charset="0"/>
              <a:cs typeface="Arial" panose="020B0604020202020204" pitchFamily="34" charset="0"/>
            </a:endParaRPr>
          </a:p>
        </p:txBody>
      </p:sp>
      <p:sp>
        <p:nvSpPr>
          <p:cNvPr id="27" name="Callout: Line with Accent Bar 26">
            <a:extLst>
              <a:ext uri="{FF2B5EF4-FFF2-40B4-BE49-F238E27FC236}">
                <a16:creationId xmlns:a16="http://schemas.microsoft.com/office/drawing/2014/main" id="{0DCD3EAC-489E-456F-B2CD-7C78A3293E5B}"/>
              </a:ext>
            </a:extLst>
          </p:cNvPr>
          <p:cNvSpPr/>
          <p:nvPr/>
        </p:nvSpPr>
        <p:spPr>
          <a:xfrm flipH="1">
            <a:off x="981710" y="2761307"/>
            <a:ext cx="4595158" cy="888542"/>
          </a:xfrm>
          <a:prstGeom prst="accentCallout1">
            <a:avLst>
              <a:gd name="adj1" fmla="val 48666"/>
              <a:gd name="adj2" fmla="val -8834"/>
              <a:gd name="adj3" fmla="val -81353"/>
              <a:gd name="adj4" fmla="val -91695"/>
            </a:avLst>
          </a:prstGeom>
        </p:spPr>
        <p:style>
          <a:lnRef idx="2">
            <a:schemeClr val="accent3"/>
          </a:lnRef>
          <a:fillRef idx="1">
            <a:schemeClr val="lt1"/>
          </a:fillRef>
          <a:effectRef idx="0">
            <a:schemeClr val="accent3"/>
          </a:effectRef>
          <a:fontRef idx="minor">
            <a:schemeClr val="dk1"/>
          </a:fontRef>
        </p:style>
        <p:txBody>
          <a:bodyPr rtlCol="0" anchor="ctr"/>
          <a:lstStyle/>
          <a:p>
            <a:pPr marR="0" lvl="0" algn="justLow" rtl="0">
              <a:lnSpc>
                <a:spcPct val="115000"/>
              </a:lnSpc>
              <a:spcBef>
                <a:spcPts val="0"/>
              </a:spcBef>
              <a:spcAft>
                <a:spcPts val="0"/>
              </a:spcAft>
            </a:pPr>
            <a:r>
              <a:rPr lang="en-US" sz="2000" dirty="0">
                <a:effectLst/>
                <a:latin typeface="Lato" panose="020B0604020202020204" charset="0"/>
                <a:ea typeface="Calibri" panose="020F0502020204030204" pitchFamily="34" charset="0"/>
                <a:cs typeface="Arial" panose="020B0604020202020204" pitchFamily="34" charset="0"/>
              </a:rPr>
              <a:t>these are lived experiences of interactions with information in the lifeworld (e.g., acquiring, interpretating, or understanding information)</a:t>
            </a:r>
          </a:p>
        </p:txBody>
      </p:sp>
    </p:spTree>
    <p:extLst>
      <p:ext uri="{BB962C8B-B14F-4D97-AF65-F5344CB8AC3E}">
        <p14:creationId xmlns:p14="http://schemas.microsoft.com/office/powerpoint/2010/main" val="3119194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F522-445F-483A-AD8E-288D03A17149}"/>
              </a:ext>
            </a:extLst>
          </p:cNvPr>
          <p:cNvSpPr>
            <a:spLocks noGrp="1"/>
          </p:cNvSpPr>
          <p:nvPr>
            <p:ph type="title"/>
          </p:nvPr>
        </p:nvSpPr>
        <p:spPr>
          <a:xfrm>
            <a:off x="525294" y="729574"/>
            <a:ext cx="4246732" cy="758984"/>
          </a:xfrm>
        </p:spPr>
        <p:txBody>
          <a:bodyPr/>
          <a:lstStyle/>
          <a:p>
            <a:r>
              <a:rPr lang="en-US" dirty="0"/>
              <a:t>So what…?</a:t>
            </a:r>
            <a:endParaRPr lang="en-NZ" dirty="0"/>
          </a:p>
        </p:txBody>
      </p:sp>
      <p:sp>
        <p:nvSpPr>
          <p:cNvPr id="4" name="Text Placeholder 3">
            <a:extLst>
              <a:ext uri="{FF2B5EF4-FFF2-40B4-BE49-F238E27FC236}">
                <a16:creationId xmlns:a16="http://schemas.microsoft.com/office/drawing/2014/main" id="{FBEE3265-7714-4F3D-91F8-D8921E86F1CC}"/>
              </a:ext>
            </a:extLst>
          </p:cNvPr>
          <p:cNvSpPr>
            <a:spLocks noGrp="1"/>
          </p:cNvSpPr>
          <p:nvPr>
            <p:ph type="body" idx="2"/>
          </p:nvPr>
        </p:nvSpPr>
        <p:spPr>
          <a:xfrm>
            <a:off x="525294" y="1488558"/>
            <a:ext cx="5237553" cy="4380430"/>
          </a:xfrm>
        </p:spPr>
        <p:txBody>
          <a:bodyPr>
            <a:noAutofit/>
          </a:bodyPr>
          <a:lstStyle/>
          <a:p>
            <a:pPr marL="91440" indent="0" algn="just"/>
            <a:r>
              <a:rPr lang="en-US" sz="2000" dirty="0"/>
              <a:t>As, IE studies connect with other human-cantered areas of information design, exploring information experience of pet care practices will have the practical contributions for:</a:t>
            </a:r>
          </a:p>
          <a:p>
            <a:pPr marL="514350" indent="-285750">
              <a:buFont typeface="Arial" panose="020B0604020202020204" pitchFamily="34" charset="0"/>
              <a:buChar char="•"/>
            </a:pPr>
            <a:r>
              <a:rPr lang="en-US" sz="2000" dirty="0"/>
              <a:t>healthcare providers who seek to improve both animal and human health;</a:t>
            </a:r>
          </a:p>
          <a:p>
            <a:pPr marL="514350" indent="-285750">
              <a:buFont typeface="Arial" panose="020B0604020202020204" pitchFamily="34" charset="0"/>
              <a:buChar char="•"/>
            </a:pPr>
            <a:r>
              <a:rPr lang="en-US" sz="2000" dirty="0"/>
              <a:t>educational campaigns for pet guardians that promote behaviour change programs;</a:t>
            </a:r>
          </a:p>
          <a:p>
            <a:pPr marL="514350" indent="-285750">
              <a:buFont typeface="Arial" panose="020B0604020202020204" pitchFamily="34" charset="0"/>
              <a:buChar char="•"/>
            </a:pPr>
            <a:r>
              <a:rPr lang="en-US" sz="2000" dirty="0"/>
              <a:t>information systems designers– whether a library program, or mobile app interface for pet guardians.</a:t>
            </a:r>
            <a:endParaRPr lang="en-NZ" sz="2000" dirty="0"/>
          </a:p>
        </p:txBody>
      </p:sp>
      <p:sp>
        <p:nvSpPr>
          <p:cNvPr id="5" name="Slide Number Placeholder 4">
            <a:extLst>
              <a:ext uri="{FF2B5EF4-FFF2-40B4-BE49-F238E27FC236}">
                <a16:creationId xmlns:a16="http://schemas.microsoft.com/office/drawing/2014/main" id="{8AB74703-BB1F-4E6C-BEFC-9F75268A10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dirty="0"/>
          </a:p>
        </p:txBody>
      </p:sp>
      <p:sp>
        <p:nvSpPr>
          <p:cNvPr id="6" name="Text Placeholder 3">
            <a:extLst>
              <a:ext uri="{FF2B5EF4-FFF2-40B4-BE49-F238E27FC236}">
                <a16:creationId xmlns:a16="http://schemas.microsoft.com/office/drawing/2014/main" id="{ABB4D79D-0E09-41CA-BE88-1A0A111B56A6}"/>
              </a:ext>
            </a:extLst>
          </p:cNvPr>
          <p:cNvSpPr txBox="1">
            <a:spLocks/>
          </p:cNvSpPr>
          <p:nvPr/>
        </p:nvSpPr>
        <p:spPr>
          <a:xfrm>
            <a:off x="6096000" y="1488558"/>
            <a:ext cx="5699052" cy="50047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Lato"/>
                <a:ea typeface="Lato"/>
                <a:cs typeface="Lato"/>
                <a:sym typeface="Lato"/>
              </a:defRPr>
            </a:lvl1pPr>
            <a:lvl2pPr marL="914400" marR="0" lvl="1" indent="-228600" algn="l" rtl="0">
              <a:lnSpc>
                <a:spcPct val="110000"/>
              </a:lnSpc>
              <a:spcBef>
                <a:spcPts val="600"/>
              </a:spcBef>
              <a:spcAft>
                <a:spcPts val="0"/>
              </a:spcAft>
              <a:buClr>
                <a:schemeClr val="dk1"/>
              </a:buClr>
              <a:buSzPts val="1400"/>
              <a:buFont typeface="Arial"/>
              <a:buNone/>
              <a:defRPr sz="1400" b="0" i="0" u="none" strike="noStrike" cap="none">
                <a:solidFill>
                  <a:schemeClr val="dk1"/>
                </a:solidFill>
                <a:latin typeface="Lato"/>
                <a:ea typeface="Lato"/>
                <a:cs typeface="Lato"/>
                <a:sym typeface="Lato"/>
              </a:defRPr>
            </a:lvl2pPr>
            <a:lvl3pPr marL="1371600" marR="0" lvl="2" indent="-228600" algn="l" rtl="0">
              <a:lnSpc>
                <a:spcPct val="110000"/>
              </a:lnSpc>
              <a:spcBef>
                <a:spcPts val="600"/>
              </a:spcBef>
              <a:spcAft>
                <a:spcPts val="0"/>
              </a:spcAft>
              <a:buClr>
                <a:schemeClr val="dk1"/>
              </a:buClr>
              <a:buSzPts val="1200"/>
              <a:buFont typeface="Arial"/>
              <a:buNone/>
              <a:defRPr sz="1200" b="0" i="0" u="none" strike="noStrike" cap="none">
                <a:solidFill>
                  <a:schemeClr val="dk1"/>
                </a:solidFill>
                <a:latin typeface="Lato"/>
                <a:ea typeface="Lato"/>
                <a:cs typeface="Lato"/>
                <a:sym typeface="Lato"/>
              </a:defRPr>
            </a:lvl3pPr>
            <a:lvl4pPr marL="1828800" marR="0" lvl="3" indent="-228600" algn="l" rtl="0">
              <a:lnSpc>
                <a:spcPct val="110000"/>
              </a:lnSpc>
              <a:spcBef>
                <a:spcPts val="600"/>
              </a:spcBef>
              <a:spcAft>
                <a:spcPts val="0"/>
              </a:spcAft>
              <a:buClr>
                <a:schemeClr val="dk1"/>
              </a:buClr>
              <a:buSzPts val="1000"/>
              <a:buFont typeface="Arial"/>
              <a:buNone/>
              <a:defRPr sz="1000" b="0" i="0" u="none" strike="noStrike" cap="none">
                <a:solidFill>
                  <a:schemeClr val="dk1"/>
                </a:solidFill>
                <a:latin typeface="Lato"/>
                <a:ea typeface="Lato"/>
                <a:cs typeface="Lato"/>
                <a:sym typeface="Lato"/>
              </a:defRPr>
            </a:lvl4pPr>
            <a:lvl5pPr marL="2286000" marR="0" lvl="4" indent="-228600" algn="l" rtl="0">
              <a:lnSpc>
                <a:spcPct val="110000"/>
              </a:lnSpc>
              <a:spcBef>
                <a:spcPts val="600"/>
              </a:spcBef>
              <a:spcAft>
                <a:spcPts val="0"/>
              </a:spcAft>
              <a:buClr>
                <a:schemeClr val="dk1"/>
              </a:buClr>
              <a:buSzPts val="1000"/>
              <a:buFont typeface="Arial"/>
              <a:buNone/>
              <a:defRPr sz="1000" b="0" i="0" u="none" strike="noStrike" cap="none">
                <a:solidFill>
                  <a:schemeClr val="dk1"/>
                </a:solidFill>
                <a:latin typeface="Lato"/>
                <a:ea typeface="Lato"/>
                <a:cs typeface="Lato"/>
                <a:sym typeface="Lato"/>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91440" indent="0" algn="just"/>
            <a:r>
              <a:rPr lang="en-US" sz="2000" dirty="0"/>
              <a:t>IE remains relatively emergent and has potential for further development. Exploring information experience of pet care practices would have the following theoretical contribution:</a:t>
            </a:r>
          </a:p>
          <a:p>
            <a:pPr marL="514350" indent="-285750">
              <a:buFont typeface="Arial" panose="020B0604020202020204" pitchFamily="34" charset="0"/>
              <a:buChar char="•"/>
            </a:pPr>
            <a:r>
              <a:rPr lang="en-US" sz="2000" dirty="0"/>
              <a:t>Grasp possibilities of the cooperation of nonhuman actors in shaping human information practices and spaces.</a:t>
            </a:r>
          </a:p>
          <a:p>
            <a:pPr marL="514350" indent="-285750">
              <a:buFont typeface="Arial" panose="020B0604020202020204" pitchFamily="34" charset="0"/>
              <a:buChar char="•"/>
            </a:pPr>
            <a:r>
              <a:rPr lang="en-US" sz="2000" dirty="0"/>
              <a:t>Development of the concept of embodied information about how human and pets understand each other and lived together.</a:t>
            </a:r>
          </a:p>
          <a:p>
            <a:pPr marL="514350" indent="-285750">
              <a:buFont typeface="Arial" panose="020B0604020202020204" pitchFamily="34" charset="0"/>
              <a:buChar char="•"/>
            </a:pPr>
            <a:r>
              <a:rPr lang="en-US" sz="2000" dirty="0"/>
              <a:t>Theorizing around the affective dimensions of engagement with information in the context of pet keeping</a:t>
            </a:r>
          </a:p>
          <a:p>
            <a:pPr marL="514350" indent="-285750">
              <a:buFont typeface="Arial" panose="020B0604020202020204" pitchFamily="34" charset="0"/>
              <a:buChar char="•"/>
            </a:pPr>
            <a:endParaRPr lang="en-NZ" sz="2000" dirty="0"/>
          </a:p>
        </p:txBody>
      </p:sp>
    </p:spTree>
    <p:extLst>
      <p:ext uri="{BB962C8B-B14F-4D97-AF65-F5344CB8AC3E}">
        <p14:creationId xmlns:p14="http://schemas.microsoft.com/office/powerpoint/2010/main" val="3859849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030F6-2DB1-4205-AE25-86FE1DE6B049}"/>
              </a:ext>
            </a:extLst>
          </p:cNvPr>
          <p:cNvSpPr>
            <a:spLocks noGrp="1"/>
          </p:cNvSpPr>
          <p:nvPr>
            <p:ph type="sldNum" idx="12"/>
          </p:nvPr>
        </p:nvSpPr>
        <p:spPr>
          <a:xfrm>
            <a:off x="10809049" y="6343993"/>
            <a:ext cx="883597" cy="365125"/>
          </a:xfrm>
        </p:spPr>
        <p:txBody>
          <a:bodyPr/>
          <a:lstStyle/>
          <a:p>
            <a:pPr lvl="0"/>
            <a:endParaRPr lang="en-US" dirty="0"/>
          </a:p>
        </p:txBody>
      </p:sp>
      <p:pic>
        <p:nvPicPr>
          <p:cNvPr id="4" name="Picture 3">
            <a:extLst>
              <a:ext uri="{FF2B5EF4-FFF2-40B4-BE49-F238E27FC236}">
                <a16:creationId xmlns:a16="http://schemas.microsoft.com/office/drawing/2014/main" id="{E9C0648A-D529-4A75-8EE2-144FA7915C2C}"/>
              </a:ext>
            </a:extLst>
          </p:cNvPr>
          <p:cNvPicPr>
            <a:picLocks noChangeAspect="1"/>
          </p:cNvPicPr>
          <p:nvPr/>
        </p:nvPicPr>
        <p:blipFill rotWithShape="1">
          <a:blip r:embed="rId2">
            <a:duotone>
              <a:schemeClr val="accent2">
                <a:shade val="45000"/>
                <a:satMod val="135000"/>
              </a:schemeClr>
              <a:prstClr val="white"/>
            </a:duotone>
          </a:blip>
          <a:srcRect t="3575"/>
          <a:stretch/>
        </p:blipFill>
        <p:spPr>
          <a:xfrm>
            <a:off x="1007190" y="3423379"/>
            <a:ext cx="4164250" cy="2614952"/>
          </a:xfrm>
          <a:prstGeom prst="rect">
            <a:avLst/>
          </a:prstGeom>
          <a:ln>
            <a:noFill/>
          </a:ln>
          <a:effectLst>
            <a:softEdge rad="112500"/>
          </a:effectLst>
        </p:spPr>
      </p:pic>
      <p:pic>
        <p:nvPicPr>
          <p:cNvPr id="5" name="Picture 4">
            <a:extLst>
              <a:ext uri="{FF2B5EF4-FFF2-40B4-BE49-F238E27FC236}">
                <a16:creationId xmlns:a16="http://schemas.microsoft.com/office/drawing/2014/main" id="{F6DE8574-2BB2-4BDA-BB14-D5F750C9AF79}"/>
              </a:ext>
            </a:extLst>
          </p:cNvPr>
          <p:cNvPicPr>
            <a:picLocks noChangeAspect="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rcRect t="6984" b="15306"/>
          <a:stretch/>
        </p:blipFill>
        <p:spPr>
          <a:xfrm>
            <a:off x="990710" y="992599"/>
            <a:ext cx="4180730" cy="2430780"/>
          </a:xfrm>
          <a:prstGeom prst="rect">
            <a:avLst/>
          </a:prstGeom>
          <a:ln>
            <a:noFill/>
          </a:ln>
          <a:effectLst>
            <a:softEdge rad="112500"/>
          </a:effectLst>
        </p:spPr>
      </p:pic>
      <p:pic>
        <p:nvPicPr>
          <p:cNvPr id="17" name="Picture 16">
            <a:extLst>
              <a:ext uri="{FF2B5EF4-FFF2-40B4-BE49-F238E27FC236}">
                <a16:creationId xmlns:a16="http://schemas.microsoft.com/office/drawing/2014/main" id="{2595A63F-BF89-4BF1-A1F8-034596A424B0}"/>
              </a:ext>
            </a:extLst>
          </p:cNvPr>
          <p:cNvPicPr>
            <a:picLocks noChangeAspect="1"/>
          </p:cNvPicPr>
          <p:nvPr/>
        </p:nvPicPr>
        <p:blipFill>
          <a:blip r:embed="rId5"/>
          <a:stretch>
            <a:fillRect/>
          </a:stretch>
        </p:blipFill>
        <p:spPr>
          <a:xfrm>
            <a:off x="990710" y="303399"/>
            <a:ext cx="5316173" cy="859611"/>
          </a:xfrm>
          <a:prstGeom prst="rect">
            <a:avLst/>
          </a:prstGeom>
        </p:spPr>
      </p:pic>
      <p:sp>
        <p:nvSpPr>
          <p:cNvPr id="19" name="Content Placeholder 3">
            <a:extLst>
              <a:ext uri="{FF2B5EF4-FFF2-40B4-BE49-F238E27FC236}">
                <a16:creationId xmlns:a16="http://schemas.microsoft.com/office/drawing/2014/main" id="{F488C92A-BF9E-4D6E-BE8D-6632F0AB9A8D}"/>
              </a:ext>
            </a:extLst>
          </p:cNvPr>
          <p:cNvSpPr txBox="1">
            <a:spLocks/>
          </p:cNvSpPr>
          <p:nvPr/>
        </p:nvSpPr>
        <p:spPr>
          <a:xfrm>
            <a:off x="5453607" y="1334593"/>
            <a:ext cx="6239039" cy="5009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nSpc>
                <a:spcPct val="150000"/>
              </a:lnSpc>
              <a:spcBef>
                <a:spcPts val="2400"/>
              </a:spcBef>
              <a:buClr>
                <a:srgbClr val="004A82"/>
              </a:buClr>
              <a:buFont typeface="Wingdings" panose="05000000000000000000" pitchFamily="2" charset="2"/>
              <a:buChar char="v"/>
            </a:pPr>
            <a:r>
              <a:rPr lang="en-US" sz="2200" dirty="0">
                <a:solidFill>
                  <a:schemeClr val="accent2">
                    <a:lumMod val="50000"/>
                  </a:schemeClr>
                </a:solidFill>
                <a:latin typeface="Lato" panose="020B0604020202020204" charset="0"/>
              </a:rPr>
              <a:t>Introduction to Information Behavior (IB)</a:t>
            </a:r>
          </a:p>
          <a:p>
            <a:pPr marL="342900" indent="-342900">
              <a:lnSpc>
                <a:spcPct val="150000"/>
              </a:lnSpc>
              <a:spcBef>
                <a:spcPts val="2400"/>
              </a:spcBef>
              <a:buClr>
                <a:schemeClr val="bg1">
                  <a:lumMod val="65000"/>
                </a:schemeClr>
              </a:buClr>
              <a:buFont typeface="Wingdings" panose="05000000000000000000" pitchFamily="2" charset="2"/>
              <a:buChar char="v"/>
            </a:pPr>
            <a:r>
              <a:rPr lang="en-US" sz="2200" dirty="0">
                <a:solidFill>
                  <a:schemeClr val="bg1">
                    <a:lumMod val="65000"/>
                  </a:schemeClr>
                </a:solidFill>
                <a:latin typeface="Lato" panose="020B0604020202020204" charset="0"/>
              </a:rPr>
              <a:t>IB in pet guardianship context</a:t>
            </a:r>
          </a:p>
          <a:p>
            <a:pPr marL="342900" indent="-342900">
              <a:lnSpc>
                <a:spcPct val="150000"/>
              </a:lnSpc>
              <a:spcBef>
                <a:spcPts val="2400"/>
              </a:spcBef>
              <a:buClr>
                <a:schemeClr val="bg1">
                  <a:lumMod val="65000"/>
                </a:schemeClr>
              </a:buClr>
              <a:buFont typeface="Wingdings" panose="05000000000000000000" pitchFamily="2" charset="2"/>
              <a:buChar char="v"/>
            </a:pPr>
            <a:r>
              <a:rPr lang="en-US" sz="2200" dirty="0">
                <a:solidFill>
                  <a:schemeClr val="bg1">
                    <a:lumMod val="65000"/>
                  </a:schemeClr>
                </a:solidFill>
                <a:latin typeface="Lato" panose="020B0604020202020204" charset="0"/>
              </a:rPr>
              <a:t>Designing an information intervention for pet guardians</a:t>
            </a:r>
          </a:p>
          <a:p>
            <a:pPr marL="342900" indent="-342900">
              <a:lnSpc>
                <a:spcPct val="150000"/>
              </a:lnSpc>
              <a:spcBef>
                <a:spcPts val="2400"/>
              </a:spcBef>
              <a:buClr>
                <a:schemeClr val="bg1">
                  <a:lumMod val="65000"/>
                </a:schemeClr>
              </a:buClr>
              <a:buFont typeface="Wingdings" panose="05000000000000000000" pitchFamily="2" charset="2"/>
              <a:buChar char="v"/>
            </a:pPr>
            <a:r>
              <a:rPr lang="en-US" sz="2200" dirty="0">
                <a:solidFill>
                  <a:schemeClr val="bg1">
                    <a:lumMod val="65000"/>
                  </a:schemeClr>
                </a:solidFill>
                <a:latin typeface="Lato" panose="020B0604020202020204" charset="0"/>
              </a:rPr>
              <a:t>Information Experience, a new approach to understand pet care activities</a:t>
            </a:r>
          </a:p>
        </p:txBody>
      </p:sp>
    </p:spTree>
    <p:extLst>
      <p:ext uri="{BB962C8B-B14F-4D97-AF65-F5344CB8AC3E}">
        <p14:creationId xmlns:p14="http://schemas.microsoft.com/office/powerpoint/2010/main" val="1624671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95C415-1AC7-4DD1-81FD-791397090B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dirty="0"/>
          </a:p>
        </p:txBody>
      </p:sp>
      <p:sp>
        <p:nvSpPr>
          <p:cNvPr id="5" name="Title 4">
            <a:extLst>
              <a:ext uri="{FF2B5EF4-FFF2-40B4-BE49-F238E27FC236}">
                <a16:creationId xmlns:a16="http://schemas.microsoft.com/office/drawing/2014/main" id="{0B512BB7-6AC8-43D1-9D5C-7245A49D3FA3}"/>
              </a:ext>
            </a:extLst>
          </p:cNvPr>
          <p:cNvSpPr txBox="1">
            <a:spLocks/>
          </p:cNvSpPr>
          <p:nvPr/>
        </p:nvSpPr>
        <p:spPr>
          <a:xfrm>
            <a:off x="648586" y="44138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NZ" sz="4400" b="0" i="0" u="none" strike="noStrike" kern="1200" cap="none" spc="0" normalizeH="0" baseline="0" noProof="0" dirty="0">
                <a:ln>
                  <a:noFill/>
                </a:ln>
                <a:solidFill>
                  <a:sysClr val="windowText" lastClr="000000"/>
                </a:solidFill>
                <a:effectLst/>
                <a:uLnTx/>
                <a:uFillTx/>
                <a:latin typeface="Lato" panose="020B0604020202020204" charset="0"/>
              </a:rPr>
              <a:t>Wrap-up</a:t>
            </a:r>
          </a:p>
        </p:txBody>
      </p:sp>
      <p:pic>
        <p:nvPicPr>
          <p:cNvPr id="7" name="Picture 6">
            <a:extLst>
              <a:ext uri="{FF2B5EF4-FFF2-40B4-BE49-F238E27FC236}">
                <a16:creationId xmlns:a16="http://schemas.microsoft.com/office/drawing/2014/main" id="{F828F682-534C-49FB-9615-32BEA4DDE6DB}"/>
              </a:ext>
            </a:extLst>
          </p:cNvPr>
          <p:cNvPicPr>
            <a:picLocks noChangeAspect="1"/>
          </p:cNvPicPr>
          <p:nvPr/>
        </p:nvPicPr>
        <p:blipFill>
          <a:blip r:embed="rId2">
            <a:duotone>
              <a:schemeClr val="accent2">
                <a:shade val="45000"/>
                <a:satMod val="135000"/>
              </a:schemeClr>
              <a:prstClr val="white"/>
            </a:duotone>
          </a:blip>
          <a:stretch>
            <a:fillRect/>
          </a:stretch>
        </p:blipFill>
        <p:spPr>
          <a:xfrm flipH="1">
            <a:off x="2190306" y="3794283"/>
            <a:ext cx="3832421" cy="2220172"/>
          </a:xfrm>
          <a:prstGeom prst="rect">
            <a:avLst/>
          </a:prstGeom>
          <a:ln>
            <a:noFill/>
          </a:ln>
          <a:effectLst>
            <a:softEdge rad="112500"/>
          </a:effectLst>
        </p:spPr>
      </p:pic>
      <p:pic>
        <p:nvPicPr>
          <p:cNvPr id="8" name="Picture 7">
            <a:extLst>
              <a:ext uri="{FF2B5EF4-FFF2-40B4-BE49-F238E27FC236}">
                <a16:creationId xmlns:a16="http://schemas.microsoft.com/office/drawing/2014/main" id="{553DBC81-CB06-4EE2-AA95-C7C9EB53E22F}"/>
              </a:ext>
            </a:extLst>
          </p:cNvPr>
          <p:cNvPicPr>
            <a:picLocks noChangeAspect="1"/>
          </p:cNvPicPr>
          <p:nvPr/>
        </p:nvPicPr>
        <p:blipFill rotWithShape="1">
          <a:blip r:embed="rId3">
            <a:duotone>
              <a:schemeClr val="accent2">
                <a:shade val="45000"/>
                <a:satMod val="135000"/>
              </a:schemeClr>
              <a:prstClr val="white"/>
            </a:duotone>
          </a:blip>
          <a:srcRect t="10028"/>
          <a:stretch/>
        </p:blipFill>
        <p:spPr>
          <a:xfrm>
            <a:off x="6169274" y="1394019"/>
            <a:ext cx="3903541" cy="2179652"/>
          </a:xfrm>
          <a:prstGeom prst="rect">
            <a:avLst/>
          </a:prstGeom>
          <a:ln>
            <a:noFill/>
          </a:ln>
          <a:effectLst>
            <a:softEdge rad="112500"/>
          </a:effectLst>
        </p:spPr>
      </p:pic>
      <p:pic>
        <p:nvPicPr>
          <p:cNvPr id="9" name="Picture 8">
            <a:extLst>
              <a:ext uri="{FF2B5EF4-FFF2-40B4-BE49-F238E27FC236}">
                <a16:creationId xmlns:a16="http://schemas.microsoft.com/office/drawing/2014/main" id="{02468AE2-DD67-4F44-9F77-8BEBC5F46F63}"/>
              </a:ext>
            </a:extLst>
          </p:cNvPr>
          <p:cNvPicPr>
            <a:picLocks noChangeAspect="1"/>
          </p:cNvPicPr>
          <p:nvPr/>
        </p:nvPicPr>
        <p:blipFill rotWithShape="1">
          <a:blip r:embed="rId4">
            <a:duotone>
              <a:schemeClr val="accent2">
                <a:shade val="45000"/>
                <a:satMod val="135000"/>
              </a:schemeClr>
              <a:prstClr val="white"/>
            </a:duotone>
          </a:blip>
          <a:srcRect t="6984" b="15306"/>
          <a:stretch/>
        </p:blipFill>
        <p:spPr>
          <a:xfrm>
            <a:off x="2190306" y="1394019"/>
            <a:ext cx="3832421" cy="2220172"/>
          </a:xfrm>
          <a:prstGeom prst="rect">
            <a:avLst/>
          </a:prstGeom>
          <a:ln>
            <a:noFill/>
          </a:ln>
          <a:effectLst>
            <a:softEdge rad="112500"/>
          </a:effectLst>
        </p:spPr>
      </p:pic>
      <p:pic>
        <p:nvPicPr>
          <p:cNvPr id="10" name="Picture 9">
            <a:extLst>
              <a:ext uri="{FF2B5EF4-FFF2-40B4-BE49-F238E27FC236}">
                <a16:creationId xmlns:a16="http://schemas.microsoft.com/office/drawing/2014/main" id="{682A594E-0B38-43E0-8978-19484085FDDA}"/>
              </a:ext>
            </a:extLst>
          </p:cNvPr>
          <p:cNvPicPr>
            <a:picLocks noChangeAspect="1"/>
          </p:cNvPicPr>
          <p:nvPr/>
        </p:nvPicPr>
        <p:blipFill>
          <a:blip r:embed="rId5">
            <a:duotone>
              <a:schemeClr val="accent2">
                <a:shade val="45000"/>
                <a:satMod val="135000"/>
              </a:schemeClr>
              <a:prstClr val="white"/>
            </a:duotone>
          </a:blip>
          <a:srcRect l="4021" r="4021"/>
          <a:stretch/>
        </p:blipFill>
        <p:spPr>
          <a:xfrm flipH="1">
            <a:off x="6127378" y="3683976"/>
            <a:ext cx="3987332" cy="2220173"/>
          </a:xfrm>
          <a:prstGeom prst="rect">
            <a:avLst/>
          </a:prstGeom>
          <a:ln>
            <a:noFill/>
          </a:ln>
          <a:effectLst>
            <a:softEdge rad="112500"/>
          </a:effectLst>
        </p:spPr>
      </p:pic>
      <p:sp>
        <p:nvSpPr>
          <p:cNvPr id="11" name="Content Placeholder 5">
            <a:extLst>
              <a:ext uri="{FF2B5EF4-FFF2-40B4-BE49-F238E27FC236}">
                <a16:creationId xmlns:a16="http://schemas.microsoft.com/office/drawing/2014/main" id="{72B0EA2E-B3A9-41EE-92BF-147B8C31BEFE}"/>
              </a:ext>
            </a:extLst>
          </p:cNvPr>
          <p:cNvSpPr txBox="1">
            <a:spLocks/>
          </p:cNvSpPr>
          <p:nvPr/>
        </p:nvSpPr>
        <p:spPr>
          <a:xfrm>
            <a:off x="5316278" y="3204189"/>
            <a:ext cx="4455042" cy="7389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NZ" sz="4800" b="1" spc="50" dirty="0">
                <a:ln w="0"/>
                <a:solidFill>
                  <a:schemeClr val="bg2"/>
                </a:solidFill>
                <a:effectLst>
                  <a:innerShdw blurRad="63500" dist="50800" dir="13500000">
                    <a:srgbClr val="000000">
                      <a:alpha val="50000"/>
                    </a:srgbClr>
                  </a:innerShdw>
                </a:effectLst>
                <a:latin typeface="Lato" panose="020B0604020202020204" charset="0"/>
              </a:rPr>
              <a:t>Q&amp;A</a:t>
            </a:r>
          </a:p>
        </p:txBody>
      </p:sp>
    </p:spTree>
    <p:extLst>
      <p:ext uri="{BB962C8B-B14F-4D97-AF65-F5344CB8AC3E}">
        <p14:creationId xmlns:p14="http://schemas.microsoft.com/office/powerpoint/2010/main" val="2080137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E63C46-3053-4D15-9DDF-7C5806F9B2AF}"/>
              </a:ext>
            </a:extLst>
          </p:cNvPr>
          <p:cNvSpPr>
            <a:spLocks noGrp="1"/>
          </p:cNvSpPr>
          <p:nvPr>
            <p:ph type="body" idx="1"/>
          </p:nvPr>
        </p:nvSpPr>
        <p:spPr>
          <a:xfrm>
            <a:off x="525293" y="1169021"/>
            <a:ext cx="11167353" cy="4901616"/>
          </a:xfrm>
        </p:spPr>
        <p:txBody>
          <a:bodyPr>
            <a:normAutofit/>
          </a:bodyPr>
          <a:lstStyle/>
          <a:p>
            <a:pPr marL="0" marR="0" indent="0" algn="just">
              <a:lnSpc>
                <a:spcPct val="107000"/>
              </a:lnSpc>
              <a:spcBef>
                <a:spcPts val="0"/>
              </a:spcBef>
              <a:spcAft>
                <a:spcPts val="800"/>
              </a:spcAft>
              <a:buNone/>
            </a:pPr>
            <a:r>
              <a:rPr lang="en-US" sz="1800" dirty="0">
                <a:effectLst/>
                <a:latin typeface="Calibri Light" panose="020F0302020204030204" pitchFamily="34" charset="0"/>
                <a:ea typeface="Calibri" panose="020F0502020204030204" pitchFamily="34" charset="0"/>
                <a:cs typeface="Arial" panose="020B0604020202020204" pitchFamily="34" charset="0"/>
              </a:rPr>
              <a:t>With an Information Science background, </a:t>
            </a:r>
            <a:r>
              <a:rPr lang="en-US" sz="1800" b="1" dirty="0">
                <a:effectLst/>
                <a:latin typeface="Calibri Light" panose="020F0302020204030204" pitchFamily="34" charset="0"/>
                <a:ea typeface="Calibri" panose="020F0502020204030204" pitchFamily="34" charset="0"/>
                <a:cs typeface="Arial" panose="020B0604020202020204" pitchFamily="34" charset="0"/>
              </a:rPr>
              <a:t>Niloofar Solhjoo</a:t>
            </a:r>
            <a:r>
              <a:rPr lang="en-US" sz="1800" dirty="0">
                <a:effectLst/>
                <a:latin typeface="Calibri Light" panose="020F0302020204030204" pitchFamily="34" charset="0"/>
                <a:ea typeface="Calibri" panose="020F0502020204030204" pitchFamily="34" charset="0"/>
                <a:cs typeface="Arial" panose="020B0604020202020204" pitchFamily="34" charset="0"/>
              </a:rPr>
              <a:t> is a young scholar from Iran passionate about companion animals. Since her Master’s degree in Information Management, she has focused on information behavior and information literacy of pet guardians. In 2020, Niloofar started her PhD in Information Systems as a Doctoral Scholarship recipient in the School of Information Management at the Victoria University of Wellington (VUW), NZ. She is researching on Information Experience (IE) with special interests in the human-companion animal interactions and their everyday shared lives. Due to COVID-19 pandemic she is studying by distance, hoping to travel to New Zealand by early 2022.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1800" dirty="0">
                <a:effectLst/>
                <a:latin typeface="Calibri Light" panose="020F0302020204030204" pitchFamily="34" charset="0"/>
                <a:ea typeface="Calibri" panose="020F0502020204030204" pitchFamily="34" charset="0"/>
                <a:cs typeface="Arial" panose="020B0604020202020204" pitchFamily="34" charset="0"/>
              </a:rPr>
              <a:t>Since 2018 Niloofar has voluntary worked with different groups in animal health information field (e.g. the Association for Veterinary Informatics (AVI), the International Conference of Animal Health Information Specialists (ICAHIS), and the European Veterinary Libraries Group (EVLG). And now she is a member of the Association for Information Science and Technology (ASIS&amp;T). She has published and reviewed papers about various aspects of online pet health information and information interventions targeting pet guardians.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effectLst/>
                <a:latin typeface="Calibri Light" panose="020F0302020204030204" pitchFamily="34" charset="0"/>
                <a:ea typeface="Calibri" panose="020F0502020204030204" pitchFamily="34" charset="0"/>
                <a:cs typeface="Arial" panose="020B0604020202020204" pitchFamily="34" charset="0"/>
              </a:rPr>
              <a:t>Niloofar also has a background in qualitative research, and knowledge management. As an added bonus this information scientist can also do yoga and artistic swimming. </a:t>
            </a:r>
          </a:p>
          <a:p>
            <a:pPr marL="0" marR="0" indent="0">
              <a:lnSpc>
                <a:spcPct val="107000"/>
              </a:lnSpc>
              <a:spcBef>
                <a:spcPts val="0"/>
              </a:spcBef>
              <a:spcAft>
                <a:spcPts val="800"/>
              </a:spcAft>
              <a:buNone/>
            </a:pPr>
            <a:r>
              <a:rPr lang="en-US" sz="1800" b="1" dirty="0">
                <a:latin typeface="Calibri Light" panose="020F0302020204030204" pitchFamily="34" charset="0"/>
                <a:ea typeface="Calibri" panose="020F0502020204030204" pitchFamily="34" charset="0"/>
                <a:cs typeface="Arial" panose="020B0604020202020204" pitchFamily="34" charset="0"/>
              </a:rPr>
              <a:t>Contact Info: </a:t>
            </a:r>
            <a:r>
              <a:rPr lang="en-US" sz="1800" b="1" dirty="0">
                <a:latin typeface="Calibri Light" panose="020F0302020204030204" pitchFamily="34" charset="0"/>
                <a:ea typeface="Calibri" panose="020F0502020204030204" pitchFamily="34" charset="0"/>
                <a:cs typeface="Arial" panose="020B0604020202020204" pitchFamily="34" charset="0"/>
                <a:hlinkClick r:id="rId2"/>
              </a:rPr>
              <a:t>niloofar.Solhjoo@vuw.ac.nz</a:t>
            </a:r>
            <a:endParaRPr lang="en-NZ" b="1" dirty="0"/>
          </a:p>
        </p:txBody>
      </p:sp>
      <p:sp>
        <p:nvSpPr>
          <p:cNvPr id="3" name="Slide Number Placeholder 2">
            <a:extLst>
              <a:ext uri="{FF2B5EF4-FFF2-40B4-BE49-F238E27FC236}">
                <a16:creationId xmlns:a16="http://schemas.microsoft.com/office/drawing/2014/main" id="{6DC3F331-8D89-4EA2-BDCD-EEF82C8BA4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dirty="0"/>
          </a:p>
        </p:txBody>
      </p:sp>
      <p:sp>
        <p:nvSpPr>
          <p:cNvPr id="4" name="Title 3">
            <a:extLst>
              <a:ext uri="{FF2B5EF4-FFF2-40B4-BE49-F238E27FC236}">
                <a16:creationId xmlns:a16="http://schemas.microsoft.com/office/drawing/2014/main" id="{AC4F325A-BBBD-4058-B030-5FB249B267F9}"/>
              </a:ext>
            </a:extLst>
          </p:cNvPr>
          <p:cNvSpPr>
            <a:spLocks noGrp="1"/>
          </p:cNvSpPr>
          <p:nvPr>
            <p:ph type="title"/>
          </p:nvPr>
        </p:nvSpPr>
        <p:spPr>
          <a:xfrm>
            <a:off x="525293" y="232883"/>
            <a:ext cx="11167353" cy="1325563"/>
          </a:xfrm>
        </p:spPr>
        <p:txBody>
          <a:bodyPr/>
          <a:lstStyle/>
          <a:p>
            <a:r>
              <a:rPr lang="en-NZ" dirty="0"/>
              <a:t>About the presenter</a:t>
            </a:r>
          </a:p>
        </p:txBody>
      </p:sp>
    </p:spTree>
    <p:extLst>
      <p:ext uri="{BB962C8B-B14F-4D97-AF65-F5344CB8AC3E}">
        <p14:creationId xmlns:p14="http://schemas.microsoft.com/office/powerpoint/2010/main" val="290845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sldNum" idx="12"/>
          </p:nvPr>
        </p:nvSpPr>
        <p:spPr>
          <a:xfrm>
            <a:off x="10809049" y="6343993"/>
            <a:ext cx="88359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4B138D-2173-4FAC-B865-F26AE96A1544}"/>
              </a:ext>
            </a:extLst>
          </p:cNvPr>
          <p:cNvPicPr>
            <a:picLocks noChangeAspect="1"/>
          </p:cNvPicPr>
          <p:nvPr/>
        </p:nvPicPr>
        <p:blipFill>
          <a:blip r:embed="rId3"/>
          <a:stretch>
            <a:fillRect/>
          </a:stretch>
        </p:blipFill>
        <p:spPr>
          <a:xfrm>
            <a:off x="235278" y="1972559"/>
            <a:ext cx="4947910" cy="4000000"/>
          </a:xfrm>
          <a:prstGeom prst="rect">
            <a:avLst/>
          </a:prstGeom>
        </p:spPr>
      </p:pic>
      <p:sp>
        <p:nvSpPr>
          <p:cNvPr id="2" name="Title 1">
            <a:extLst>
              <a:ext uri="{FF2B5EF4-FFF2-40B4-BE49-F238E27FC236}">
                <a16:creationId xmlns:a16="http://schemas.microsoft.com/office/drawing/2014/main" id="{151E5A86-35B9-458E-AB54-DBBD4C09A708}"/>
              </a:ext>
            </a:extLst>
          </p:cNvPr>
          <p:cNvSpPr>
            <a:spLocks noGrp="1"/>
          </p:cNvSpPr>
          <p:nvPr>
            <p:ph type="title"/>
          </p:nvPr>
        </p:nvSpPr>
        <p:spPr>
          <a:xfrm>
            <a:off x="522824" y="612727"/>
            <a:ext cx="4246732" cy="1192010"/>
          </a:xfrm>
        </p:spPr>
        <p:txBody>
          <a:bodyPr/>
          <a:lstStyle/>
          <a:p>
            <a:r>
              <a:rPr lang="en-US"/>
              <a:t>Introduction to Information Behavior (IB)</a:t>
            </a:r>
            <a:endParaRPr lang="en-NZ" dirty="0"/>
          </a:p>
        </p:txBody>
      </p:sp>
      <p:sp>
        <p:nvSpPr>
          <p:cNvPr id="3" name="Text Placeholder 2">
            <a:extLst>
              <a:ext uri="{FF2B5EF4-FFF2-40B4-BE49-F238E27FC236}">
                <a16:creationId xmlns:a16="http://schemas.microsoft.com/office/drawing/2014/main" id="{BB3AFD92-0C75-4FCF-BE4C-4483C9D15CF2}"/>
              </a:ext>
            </a:extLst>
          </p:cNvPr>
          <p:cNvSpPr>
            <a:spLocks noGrp="1"/>
          </p:cNvSpPr>
          <p:nvPr>
            <p:ph type="body" idx="1"/>
          </p:nvPr>
        </p:nvSpPr>
        <p:spPr>
          <a:xfrm>
            <a:off x="5421643" y="1340731"/>
            <a:ext cx="6394517" cy="4395546"/>
          </a:xfrm>
        </p:spPr>
        <p:txBody>
          <a:bodyPr>
            <a:normAutofit fontScale="70000" lnSpcReduction="20000"/>
          </a:bodyPr>
          <a:lstStyle/>
          <a:p>
            <a:pPr>
              <a:lnSpc>
                <a:spcPct val="120000"/>
              </a:lnSpc>
              <a:spcBef>
                <a:spcPts val="1800"/>
              </a:spcBef>
            </a:pPr>
            <a:r>
              <a:rPr lang="en-US" dirty="0"/>
              <a:t>To study people’s engagement with information, there is a wide range of different concepts and  approaches within LIS discipline</a:t>
            </a:r>
          </a:p>
          <a:p>
            <a:pPr>
              <a:lnSpc>
                <a:spcPct val="120000"/>
              </a:lnSpc>
              <a:spcBef>
                <a:spcPts val="1800"/>
              </a:spcBef>
            </a:pPr>
            <a:r>
              <a:rPr lang="en-US" dirty="0"/>
              <a:t>IB tries to understand how people need, seek, manage, give and use information in specific context or in relation to specific system</a:t>
            </a:r>
          </a:p>
          <a:p>
            <a:pPr>
              <a:lnSpc>
                <a:spcPct val="120000"/>
              </a:lnSpc>
              <a:spcBef>
                <a:spcPts val="1800"/>
              </a:spcBef>
            </a:pPr>
            <a:r>
              <a:rPr lang="en-US" dirty="0"/>
              <a:t>IB research follows either a system-centered or a user-centered approach</a:t>
            </a:r>
          </a:p>
          <a:p>
            <a:pPr>
              <a:lnSpc>
                <a:spcPct val="120000"/>
              </a:lnSpc>
              <a:spcBef>
                <a:spcPts val="1800"/>
              </a:spcBef>
            </a:pPr>
            <a:r>
              <a:rPr lang="en-US" dirty="0"/>
              <a:t>IB is sometimes defined as an area of study  (umbrella) that encompasses all other information related  phenomena</a:t>
            </a:r>
          </a:p>
        </p:txBody>
      </p:sp>
      <p:sp>
        <p:nvSpPr>
          <p:cNvPr id="4" name="Text Placeholder 3">
            <a:extLst>
              <a:ext uri="{FF2B5EF4-FFF2-40B4-BE49-F238E27FC236}">
                <a16:creationId xmlns:a16="http://schemas.microsoft.com/office/drawing/2014/main" id="{2ADE8D60-60FE-41A3-B3E1-6844DF1E2146}"/>
              </a:ext>
            </a:extLst>
          </p:cNvPr>
          <p:cNvSpPr>
            <a:spLocks noGrp="1"/>
          </p:cNvSpPr>
          <p:nvPr>
            <p:ph type="body" idx="2"/>
          </p:nvPr>
        </p:nvSpPr>
        <p:spPr>
          <a:xfrm>
            <a:off x="143806" y="3972559"/>
            <a:ext cx="5486400" cy="1327826"/>
          </a:xfrm>
        </p:spPr>
        <p:txBody>
          <a:bodyPr>
            <a:noAutofit/>
          </a:bodyPr>
          <a:lstStyle/>
          <a:p>
            <a:pPr marL="182880" indent="0"/>
            <a:r>
              <a:rPr lang="en-US" sz="1700" b="1" cap="small" dirty="0"/>
              <a:t>information practice	 information seeking </a:t>
            </a:r>
          </a:p>
          <a:p>
            <a:pPr marL="182880" indent="0" algn="ctr"/>
            <a:r>
              <a:rPr lang="en-US" sz="1700" b="1" cap="small" dirty="0"/>
              <a:t>       information literacy</a:t>
            </a:r>
          </a:p>
          <a:p>
            <a:pPr marL="182880" indent="0"/>
            <a:r>
              <a:rPr lang="en-US" sz="1700" b="1" cap="small" dirty="0"/>
              <a:t>      information experience</a:t>
            </a:r>
            <a:endParaRPr lang="en-NZ" sz="1700" b="1" cap="small" dirty="0"/>
          </a:p>
        </p:txBody>
      </p:sp>
      <p:sp>
        <p:nvSpPr>
          <p:cNvPr id="5" name="Slide Number Placeholder 4">
            <a:extLst>
              <a:ext uri="{FF2B5EF4-FFF2-40B4-BE49-F238E27FC236}">
                <a16:creationId xmlns:a16="http://schemas.microsoft.com/office/drawing/2014/main" id="{624D3C86-A62D-4ABB-BA69-6296177FCE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
        <p:nvSpPr>
          <p:cNvPr id="8" name="Rectangle 7">
            <a:extLst>
              <a:ext uri="{FF2B5EF4-FFF2-40B4-BE49-F238E27FC236}">
                <a16:creationId xmlns:a16="http://schemas.microsoft.com/office/drawing/2014/main" id="{5E74A2BA-D420-4C13-81DB-907FE946BB3E}"/>
              </a:ext>
            </a:extLst>
          </p:cNvPr>
          <p:cNvSpPr/>
          <p:nvPr/>
        </p:nvSpPr>
        <p:spPr>
          <a:xfrm>
            <a:off x="2201196" y="2615174"/>
            <a:ext cx="889988"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IB</a:t>
            </a:r>
          </a:p>
        </p:txBody>
      </p:sp>
    </p:spTree>
    <p:extLst>
      <p:ext uri="{BB962C8B-B14F-4D97-AF65-F5344CB8AC3E}">
        <p14:creationId xmlns:p14="http://schemas.microsoft.com/office/powerpoint/2010/main" val="2845621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087D-8049-4FE9-B91D-862772D5BB1C}"/>
              </a:ext>
            </a:extLst>
          </p:cNvPr>
          <p:cNvSpPr>
            <a:spLocks noGrp="1"/>
          </p:cNvSpPr>
          <p:nvPr>
            <p:ph type="title"/>
          </p:nvPr>
        </p:nvSpPr>
        <p:spPr>
          <a:xfrm>
            <a:off x="525292" y="637674"/>
            <a:ext cx="5863476" cy="1335505"/>
          </a:xfrm>
        </p:spPr>
        <p:txBody>
          <a:bodyPr bIns="91440"/>
          <a:lstStyle/>
          <a:p>
            <a:r>
              <a:rPr lang="en-NZ">
                <a:solidFill>
                  <a:srgbClr val="7E9AAC"/>
                </a:solidFill>
              </a:rPr>
              <a:t>Sample</a:t>
            </a:r>
            <a:br>
              <a:rPr lang="en-NZ"/>
            </a:br>
            <a:r>
              <a:rPr lang="en-NZ"/>
              <a:t>Theories</a:t>
            </a:r>
            <a:r>
              <a:rPr lang="en-NZ" sz="2800"/>
              <a:t> in IB studies: </a:t>
            </a:r>
            <a:br>
              <a:rPr lang="en-NZ" sz="2800"/>
            </a:br>
            <a:r>
              <a:rPr lang="en-NZ" sz="2400"/>
              <a:t>general</a:t>
            </a:r>
            <a:endParaRPr lang="en-NZ" dirty="0"/>
          </a:p>
        </p:txBody>
      </p:sp>
      <p:pic>
        <p:nvPicPr>
          <p:cNvPr id="7" name="Picture Placeholder 6">
            <a:extLst>
              <a:ext uri="{FF2B5EF4-FFF2-40B4-BE49-F238E27FC236}">
                <a16:creationId xmlns:a16="http://schemas.microsoft.com/office/drawing/2014/main" id="{2732C41E-0B10-49CF-98C7-0435CC090F03}"/>
              </a:ext>
            </a:extLst>
          </p:cNvPr>
          <p:cNvPicPr>
            <a:picLocks noGrp="1" noChangeAspect="1"/>
          </p:cNvPicPr>
          <p:nvPr>
            <p:ph type="pic" idx="2"/>
          </p:nvPr>
        </p:nvPicPr>
        <p:blipFill rotWithShape="1">
          <a:blip r:embed="rId3"/>
          <a:srcRect l="60" t="-1" r="144" b="-8413"/>
          <a:stretch/>
        </p:blipFill>
        <p:spPr>
          <a:xfrm>
            <a:off x="3324657" y="1720086"/>
            <a:ext cx="8367989" cy="3531558"/>
          </a:xfrm>
          <a:ln>
            <a:solidFill>
              <a:schemeClr val="tx1"/>
            </a:solidFill>
          </a:ln>
        </p:spPr>
      </p:pic>
      <p:sp>
        <p:nvSpPr>
          <p:cNvPr id="4" name="Slide Number Placeholder 3">
            <a:extLst>
              <a:ext uri="{FF2B5EF4-FFF2-40B4-BE49-F238E27FC236}">
                <a16:creationId xmlns:a16="http://schemas.microsoft.com/office/drawing/2014/main" id="{99BDDF2A-0E12-4A84-9469-A404155ABE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
        <p:nvSpPr>
          <p:cNvPr id="5" name="Text Placeholder 4">
            <a:extLst>
              <a:ext uri="{FF2B5EF4-FFF2-40B4-BE49-F238E27FC236}">
                <a16:creationId xmlns:a16="http://schemas.microsoft.com/office/drawing/2014/main" id="{1B2DC2D9-E277-42FE-AFA5-7F75D89A8007}"/>
              </a:ext>
            </a:extLst>
          </p:cNvPr>
          <p:cNvSpPr>
            <a:spLocks noGrp="1"/>
          </p:cNvSpPr>
          <p:nvPr>
            <p:ph type="body" idx="1"/>
          </p:nvPr>
        </p:nvSpPr>
        <p:spPr>
          <a:xfrm>
            <a:off x="372824" y="2761247"/>
            <a:ext cx="2951833" cy="1335505"/>
          </a:xfrm>
        </p:spPr>
        <p:txBody>
          <a:bodyPr/>
          <a:lstStyle/>
          <a:p>
            <a:pPr marL="274320" indent="0"/>
            <a:r>
              <a:rPr lang="en-US" sz="2000" b="0" i="0">
                <a:solidFill>
                  <a:srgbClr val="333333"/>
                </a:solidFill>
                <a:effectLst/>
                <a:latin typeface="Roboto" panose="02000000000000000000" pitchFamily="2" charset="0"/>
              </a:rPr>
              <a:t>Kuhlthau's model of the information searching process</a:t>
            </a:r>
            <a:endParaRPr lang="en-NZ" dirty="0"/>
          </a:p>
        </p:txBody>
      </p:sp>
      <p:sp>
        <p:nvSpPr>
          <p:cNvPr id="8" name="TextBox 7">
            <a:extLst>
              <a:ext uri="{FF2B5EF4-FFF2-40B4-BE49-F238E27FC236}">
                <a16:creationId xmlns:a16="http://schemas.microsoft.com/office/drawing/2014/main" id="{B4EEDBFA-F473-46A6-8770-C2962B6B2B8B}"/>
              </a:ext>
            </a:extLst>
          </p:cNvPr>
          <p:cNvSpPr txBox="1"/>
          <p:nvPr/>
        </p:nvSpPr>
        <p:spPr>
          <a:xfrm>
            <a:off x="3262528" y="5336153"/>
            <a:ext cx="8492246" cy="461665"/>
          </a:xfrm>
          <a:prstGeom prst="rect">
            <a:avLst/>
          </a:prstGeom>
          <a:noFill/>
        </p:spPr>
        <p:txBody>
          <a:bodyPr wrap="square">
            <a:spAutoFit/>
          </a:bodyPr>
          <a:lstStyle/>
          <a:p>
            <a:r>
              <a:rPr lang="en-US" sz="1200" b="1" i="0" dirty="0" err="1">
                <a:solidFill>
                  <a:srgbClr val="333333"/>
                </a:solidFill>
                <a:effectLst/>
                <a:latin typeface="Lato" panose="020B0604020202020204" charset="0"/>
              </a:rPr>
              <a:t>Kuhlthau</a:t>
            </a:r>
            <a:r>
              <a:rPr lang="en-US" sz="1200" b="1" i="0" dirty="0">
                <a:solidFill>
                  <a:srgbClr val="333333"/>
                </a:solidFill>
                <a:effectLst/>
                <a:latin typeface="Lato" panose="020B0604020202020204" charset="0"/>
              </a:rPr>
              <a:t>, C. C. ( 2004). </a:t>
            </a:r>
            <a:r>
              <a:rPr lang="en-US" sz="1200" b="1" i="0" u="none" strike="noStrike" dirty="0">
                <a:solidFill>
                  <a:srgbClr val="0000FF"/>
                </a:solidFill>
                <a:effectLst/>
                <a:latin typeface="Lato" panose="020B0604020202020204" charset="0"/>
                <a:hlinkClick r:id="rId4"/>
              </a:rPr>
              <a:t>Seeking meaning: A process approach to library and information services</a:t>
            </a:r>
            <a:r>
              <a:rPr lang="en-US" sz="1200" b="1" i="0" dirty="0">
                <a:solidFill>
                  <a:srgbClr val="333333"/>
                </a:solidFill>
                <a:effectLst/>
                <a:latin typeface="Lato" panose="020B0604020202020204" charset="0"/>
              </a:rPr>
              <a:t>. 2nd edition, Westport</a:t>
            </a:r>
            <a:r>
              <a:rPr lang="en-US" sz="1200" b="1" dirty="0">
                <a:solidFill>
                  <a:srgbClr val="333333"/>
                </a:solidFill>
                <a:latin typeface="Lato" panose="020B0604020202020204" charset="0"/>
              </a:rPr>
              <a:t> </a:t>
            </a:r>
            <a:r>
              <a:rPr lang="en-US" sz="1200" b="1" i="0" dirty="0">
                <a:solidFill>
                  <a:srgbClr val="333333"/>
                </a:solidFill>
                <a:effectLst/>
                <a:latin typeface="Lato" panose="020B0604020202020204" charset="0"/>
              </a:rPr>
              <a:t>CT: Libraries Unlimited.</a:t>
            </a:r>
            <a:endParaRPr lang="en-NZ" sz="1200" dirty="0">
              <a:latin typeface="Lato" panose="020B0604020202020204" charset="0"/>
            </a:endParaRPr>
          </a:p>
        </p:txBody>
      </p:sp>
    </p:spTree>
    <p:extLst>
      <p:ext uri="{BB962C8B-B14F-4D97-AF65-F5344CB8AC3E}">
        <p14:creationId xmlns:p14="http://schemas.microsoft.com/office/powerpoint/2010/main" val="420273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087D-8049-4FE9-B91D-862772D5BB1C}"/>
              </a:ext>
            </a:extLst>
          </p:cNvPr>
          <p:cNvSpPr>
            <a:spLocks noGrp="1"/>
          </p:cNvSpPr>
          <p:nvPr>
            <p:ph type="title"/>
          </p:nvPr>
        </p:nvSpPr>
        <p:spPr>
          <a:xfrm>
            <a:off x="561384" y="453199"/>
            <a:ext cx="6535923" cy="1642896"/>
          </a:xfrm>
        </p:spPr>
        <p:txBody>
          <a:bodyPr bIns="91440">
            <a:normAutofit/>
          </a:bodyPr>
          <a:lstStyle/>
          <a:p>
            <a:r>
              <a:rPr lang="en-NZ" dirty="0">
                <a:solidFill>
                  <a:srgbClr val="7E9AAC"/>
                </a:solidFill>
              </a:rPr>
              <a:t>Sample</a:t>
            </a:r>
            <a:br>
              <a:rPr lang="en-NZ" dirty="0"/>
            </a:br>
            <a:r>
              <a:rPr lang="en-NZ" dirty="0"/>
              <a:t>Theories</a:t>
            </a:r>
            <a:r>
              <a:rPr lang="en-NZ" sz="2800" dirty="0"/>
              <a:t> in IB studies: </a:t>
            </a:r>
            <a:br>
              <a:rPr lang="en-NZ" sz="2800" dirty="0"/>
            </a:br>
            <a:r>
              <a:rPr lang="en-NZ" sz="2400" dirty="0"/>
              <a:t>types of</a:t>
            </a:r>
            <a:r>
              <a:rPr lang="en-NZ" sz="2800" dirty="0"/>
              <a:t> </a:t>
            </a:r>
            <a:r>
              <a:rPr lang="en-NZ" sz="2400" dirty="0"/>
              <a:t>actions</a:t>
            </a:r>
            <a:endParaRPr lang="en-NZ" dirty="0"/>
          </a:p>
        </p:txBody>
      </p:sp>
      <p:pic>
        <p:nvPicPr>
          <p:cNvPr id="7" name="Picture Placeholder 6">
            <a:extLst>
              <a:ext uri="{FF2B5EF4-FFF2-40B4-BE49-F238E27FC236}">
                <a16:creationId xmlns:a16="http://schemas.microsoft.com/office/drawing/2014/main" id="{2732C41E-0B10-49CF-98C7-0435CC090F03}"/>
              </a:ext>
            </a:extLst>
          </p:cNvPr>
          <p:cNvPicPr>
            <a:picLocks noGrp="1" noChangeAspect="1"/>
          </p:cNvPicPr>
          <p:nvPr>
            <p:ph type="pic" idx="2"/>
          </p:nvPr>
        </p:nvPicPr>
        <p:blipFill rotWithShape="1">
          <a:blip r:embed="rId3"/>
          <a:srcRect l="-281" t="-474" b="1938"/>
          <a:stretch/>
        </p:blipFill>
        <p:spPr>
          <a:xfrm>
            <a:off x="6096000" y="907799"/>
            <a:ext cx="4879369" cy="4794584"/>
          </a:xfrm>
          <a:ln>
            <a:solidFill>
              <a:schemeClr val="tx1"/>
            </a:solidFill>
          </a:ln>
        </p:spPr>
      </p:pic>
      <p:sp>
        <p:nvSpPr>
          <p:cNvPr id="4" name="Slide Number Placeholder 3">
            <a:extLst>
              <a:ext uri="{FF2B5EF4-FFF2-40B4-BE49-F238E27FC236}">
                <a16:creationId xmlns:a16="http://schemas.microsoft.com/office/drawing/2014/main" id="{99BDDF2A-0E12-4A84-9469-A404155ABE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
        <p:nvSpPr>
          <p:cNvPr id="5" name="Text Placeholder 4">
            <a:extLst>
              <a:ext uri="{FF2B5EF4-FFF2-40B4-BE49-F238E27FC236}">
                <a16:creationId xmlns:a16="http://schemas.microsoft.com/office/drawing/2014/main" id="{1B2DC2D9-E277-42FE-AFA5-7F75D89A8007}"/>
              </a:ext>
            </a:extLst>
          </p:cNvPr>
          <p:cNvSpPr>
            <a:spLocks noGrp="1"/>
          </p:cNvSpPr>
          <p:nvPr>
            <p:ph type="body" idx="1"/>
          </p:nvPr>
        </p:nvSpPr>
        <p:spPr>
          <a:xfrm>
            <a:off x="785294" y="3429000"/>
            <a:ext cx="4179054" cy="1044325"/>
          </a:xfrm>
        </p:spPr>
        <p:txBody>
          <a:bodyPr/>
          <a:lstStyle/>
          <a:p>
            <a:pPr marL="274320" indent="0"/>
            <a:r>
              <a:rPr lang="en-US" sz="2000" dirty="0" err="1"/>
              <a:t>Hektor's</a:t>
            </a:r>
            <a:r>
              <a:rPr lang="en-US" sz="2000" dirty="0"/>
              <a:t> information activities</a:t>
            </a:r>
            <a:endParaRPr lang="en-NZ" dirty="0"/>
          </a:p>
        </p:txBody>
      </p:sp>
      <p:sp>
        <p:nvSpPr>
          <p:cNvPr id="6" name="TextBox 5">
            <a:extLst>
              <a:ext uri="{FF2B5EF4-FFF2-40B4-BE49-F238E27FC236}">
                <a16:creationId xmlns:a16="http://schemas.microsoft.com/office/drawing/2014/main" id="{13F6F017-F3A1-4E7A-8C40-B060BD7766F2}"/>
              </a:ext>
            </a:extLst>
          </p:cNvPr>
          <p:cNvSpPr txBox="1"/>
          <p:nvPr/>
        </p:nvSpPr>
        <p:spPr>
          <a:xfrm>
            <a:off x="5387371" y="5748875"/>
            <a:ext cx="6535924" cy="461665"/>
          </a:xfrm>
          <a:prstGeom prst="rect">
            <a:avLst/>
          </a:prstGeom>
          <a:noFill/>
        </p:spPr>
        <p:txBody>
          <a:bodyPr wrap="square">
            <a:spAutoFit/>
          </a:bodyPr>
          <a:lstStyle/>
          <a:p>
            <a:r>
              <a:rPr lang="en-US" sz="1200" b="1" i="0" dirty="0" err="1">
                <a:solidFill>
                  <a:srgbClr val="333333"/>
                </a:solidFill>
                <a:effectLst/>
                <a:latin typeface="Lato" panose="020B0604020202020204" charset="0"/>
              </a:rPr>
              <a:t>Hektor</a:t>
            </a:r>
            <a:r>
              <a:rPr lang="en-US" sz="1200" b="1" i="0" dirty="0">
                <a:solidFill>
                  <a:srgbClr val="333333"/>
                </a:solidFill>
                <a:effectLst/>
                <a:latin typeface="Lato" panose="020B0604020202020204" charset="0"/>
              </a:rPr>
              <a:t>, A. (2001). </a:t>
            </a:r>
            <a:r>
              <a:rPr lang="en-US" sz="1200" b="1" i="1" dirty="0">
                <a:solidFill>
                  <a:srgbClr val="333333"/>
                </a:solidFill>
                <a:effectLst/>
                <a:latin typeface="Lato" panose="020B0604020202020204" charset="0"/>
                <a:hlinkClick r:id="rId4"/>
              </a:rPr>
              <a:t>What's the use: Internet and information behavior in everyday life</a:t>
            </a:r>
            <a:r>
              <a:rPr lang="en-US" sz="1200" b="1" i="0" dirty="0">
                <a:solidFill>
                  <a:srgbClr val="333333"/>
                </a:solidFill>
                <a:effectLst/>
                <a:latin typeface="Lato" panose="020B0604020202020204" charset="0"/>
                <a:hlinkClick r:id="rId4"/>
              </a:rPr>
              <a:t>. </a:t>
            </a:r>
            <a:r>
              <a:rPr lang="en-US" sz="1200" b="1" i="0" dirty="0">
                <a:solidFill>
                  <a:srgbClr val="333333"/>
                </a:solidFill>
                <a:effectLst/>
                <a:latin typeface="Lato" panose="020B0604020202020204" charset="0"/>
              </a:rPr>
              <a:t>Linkoping, Sweden:</a:t>
            </a:r>
            <a:r>
              <a:rPr lang="en-US" sz="1200" b="1" dirty="0">
                <a:solidFill>
                  <a:srgbClr val="333333"/>
                </a:solidFill>
                <a:latin typeface="Lato" panose="020B0604020202020204" charset="0"/>
              </a:rPr>
              <a:t> </a:t>
            </a:r>
            <a:r>
              <a:rPr lang="en-US" sz="1200" b="1" i="0" dirty="0">
                <a:solidFill>
                  <a:srgbClr val="333333"/>
                </a:solidFill>
                <a:effectLst/>
                <a:latin typeface="Lato" panose="020B0604020202020204" charset="0"/>
              </a:rPr>
              <a:t>Linkoping University. (Linkoping Studies in Arts and Science 240).</a:t>
            </a:r>
            <a:endParaRPr lang="en-NZ" sz="1200" dirty="0">
              <a:latin typeface="Lato" panose="020B0604020202020204" charset="0"/>
            </a:endParaRPr>
          </a:p>
        </p:txBody>
      </p:sp>
    </p:spTree>
    <p:extLst>
      <p:ext uri="{BB962C8B-B14F-4D97-AF65-F5344CB8AC3E}">
        <p14:creationId xmlns:p14="http://schemas.microsoft.com/office/powerpoint/2010/main" val="26011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087D-8049-4FE9-B91D-862772D5BB1C}"/>
              </a:ext>
            </a:extLst>
          </p:cNvPr>
          <p:cNvSpPr>
            <a:spLocks noGrp="1"/>
          </p:cNvSpPr>
          <p:nvPr>
            <p:ph type="title"/>
          </p:nvPr>
        </p:nvSpPr>
        <p:spPr>
          <a:xfrm>
            <a:off x="525292" y="729574"/>
            <a:ext cx="5430340" cy="1243605"/>
          </a:xfrm>
        </p:spPr>
        <p:txBody>
          <a:bodyPr bIns="91440">
            <a:normAutofit/>
          </a:bodyPr>
          <a:lstStyle/>
          <a:p>
            <a:r>
              <a:rPr lang="en-NZ" dirty="0">
                <a:solidFill>
                  <a:srgbClr val="7E9AAC"/>
                </a:solidFill>
              </a:rPr>
              <a:t>Sample</a:t>
            </a:r>
            <a:br>
              <a:rPr lang="en-NZ" dirty="0"/>
            </a:br>
            <a:r>
              <a:rPr lang="en-NZ" dirty="0"/>
              <a:t>Theories</a:t>
            </a:r>
            <a:r>
              <a:rPr lang="en-NZ" sz="2800" dirty="0"/>
              <a:t> in IB studies: </a:t>
            </a:r>
            <a:br>
              <a:rPr lang="en-NZ" sz="2800" dirty="0"/>
            </a:br>
            <a:r>
              <a:rPr lang="en-NZ" sz="2400" dirty="0"/>
              <a:t>modes of actions </a:t>
            </a:r>
            <a:endParaRPr lang="en-NZ" dirty="0"/>
          </a:p>
        </p:txBody>
      </p:sp>
      <p:pic>
        <p:nvPicPr>
          <p:cNvPr id="7" name="Picture Placeholder 6">
            <a:extLst>
              <a:ext uri="{FF2B5EF4-FFF2-40B4-BE49-F238E27FC236}">
                <a16:creationId xmlns:a16="http://schemas.microsoft.com/office/drawing/2014/main" id="{2732C41E-0B10-49CF-98C7-0435CC090F03}"/>
              </a:ext>
            </a:extLst>
          </p:cNvPr>
          <p:cNvPicPr>
            <a:picLocks noGrp="1" noChangeAspect="1"/>
          </p:cNvPicPr>
          <p:nvPr>
            <p:ph type="pic" idx="2"/>
          </p:nvPr>
        </p:nvPicPr>
        <p:blipFill rotWithShape="1">
          <a:blip r:embed="rId3"/>
          <a:srcRect l="-224" r="-541" b="-20904"/>
          <a:stretch/>
        </p:blipFill>
        <p:spPr>
          <a:xfrm>
            <a:off x="4624713" y="1351376"/>
            <a:ext cx="6483520" cy="3811588"/>
          </a:xfrm>
          <a:ln>
            <a:solidFill>
              <a:schemeClr val="tx1"/>
            </a:solidFill>
          </a:ln>
        </p:spPr>
      </p:pic>
      <p:sp>
        <p:nvSpPr>
          <p:cNvPr id="4" name="Slide Number Placeholder 3">
            <a:extLst>
              <a:ext uri="{FF2B5EF4-FFF2-40B4-BE49-F238E27FC236}">
                <a16:creationId xmlns:a16="http://schemas.microsoft.com/office/drawing/2014/main" id="{99BDDF2A-0E12-4A84-9469-A404155ABE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
        <p:nvSpPr>
          <p:cNvPr id="5" name="Text Placeholder 4">
            <a:extLst>
              <a:ext uri="{FF2B5EF4-FFF2-40B4-BE49-F238E27FC236}">
                <a16:creationId xmlns:a16="http://schemas.microsoft.com/office/drawing/2014/main" id="{1B2DC2D9-E277-42FE-AFA5-7F75D89A8007}"/>
              </a:ext>
            </a:extLst>
          </p:cNvPr>
          <p:cNvSpPr>
            <a:spLocks noGrp="1"/>
          </p:cNvSpPr>
          <p:nvPr>
            <p:ph type="body" idx="1"/>
          </p:nvPr>
        </p:nvSpPr>
        <p:spPr>
          <a:xfrm>
            <a:off x="525293" y="3392905"/>
            <a:ext cx="3800236" cy="3811588"/>
          </a:xfrm>
        </p:spPr>
        <p:txBody>
          <a:bodyPr/>
          <a:lstStyle/>
          <a:p>
            <a:pPr marL="274320" indent="0"/>
            <a:r>
              <a:rPr lang="en-US" sz="2000" dirty="0"/>
              <a:t>Bate’s Integrated Modes of Information Seeking</a:t>
            </a:r>
            <a:endParaRPr lang="en-NZ" dirty="0"/>
          </a:p>
        </p:txBody>
      </p:sp>
      <p:sp>
        <p:nvSpPr>
          <p:cNvPr id="8" name="TextBox 7">
            <a:extLst>
              <a:ext uri="{FF2B5EF4-FFF2-40B4-BE49-F238E27FC236}">
                <a16:creationId xmlns:a16="http://schemas.microsoft.com/office/drawing/2014/main" id="{524F2485-99EC-4A43-A714-68425AAAB4B6}"/>
              </a:ext>
            </a:extLst>
          </p:cNvPr>
          <p:cNvSpPr txBox="1"/>
          <p:nvPr/>
        </p:nvSpPr>
        <p:spPr>
          <a:xfrm>
            <a:off x="4572309" y="5172572"/>
            <a:ext cx="6535924" cy="461665"/>
          </a:xfrm>
          <a:prstGeom prst="rect">
            <a:avLst/>
          </a:prstGeom>
          <a:noFill/>
        </p:spPr>
        <p:txBody>
          <a:bodyPr wrap="square">
            <a:spAutoFit/>
          </a:bodyPr>
          <a:lstStyle/>
          <a:p>
            <a:r>
              <a:rPr lang="en-US" sz="1200" b="1" i="0" dirty="0">
                <a:solidFill>
                  <a:srgbClr val="333333"/>
                </a:solidFill>
                <a:effectLst/>
                <a:latin typeface="Lato" panose="020B0604020202020204" charset="0"/>
              </a:rPr>
              <a:t>Bates, M. J. (2002). </a:t>
            </a:r>
            <a:r>
              <a:rPr lang="en-US" sz="1200" b="1" i="0" dirty="0">
                <a:solidFill>
                  <a:srgbClr val="333333"/>
                </a:solidFill>
                <a:effectLst/>
                <a:latin typeface="Lato" panose="020B0604020202020204" charset="0"/>
                <a:hlinkClick r:id="rId4"/>
              </a:rPr>
              <a:t>Toward an integrated model of information seeking and searching</a:t>
            </a:r>
            <a:r>
              <a:rPr lang="en-US" sz="1200" b="1" i="0" dirty="0">
                <a:solidFill>
                  <a:srgbClr val="333333"/>
                </a:solidFill>
                <a:effectLst/>
                <a:latin typeface="Lato" panose="020B0604020202020204" charset="0"/>
              </a:rPr>
              <a:t>. </a:t>
            </a:r>
            <a:r>
              <a:rPr lang="en-US" sz="1200" b="1" i="1" dirty="0">
                <a:solidFill>
                  <a:srgbClr val="333333"/>
                </a:solidFill>
                <a:effectLst/>
                <a:latin typeface="Lato" panose="020B0604020202020204" charset="0"/>
              </a:rPr>
              <a:t>The</a:t>
            </a:r>
            <a:r>
              <a:rPr lang="en-US" sz="1200" b="1" i="1" dirty="0">
                <a:solidFill>
                  <a:srgbClr val="333333"/>
                </a:solidFill>
                <a:latin typeface="Lato" panose="020B0604020202020204" charset="0"/>
              </a:rPr>
              <a:t> </a:t>
            </a:r>
            <a:r>
              <a:rPr lang="en-US" sz="1200" b="1" i="1" dirty="0">
                <a:solidFill>
                  <a:srgbClr val="333333"/>
                </a:solidFill>
                <a:effectLst/>
                <a:latin typeface="Lato" panose="020B0604020202020204" charset="0"/>
              </a:rPr>
              <a:t>New Review of Information Behaviour Research</a:t>
            </a:r>
            <a:r>
              <a:rPr lang="en-US" sz="1200" b="1" i="0" dirty="0">
                <a:solidFill>
                  <a:srgbClr val="333333"/>
                </a:solidFill>
                <a:effectLst/>
                <a:latin typeface="Lato" panose="020B0604020202020204" charset="0"/>
              </a:rPr>
              <a:t>, 3(1), 1-15.</a:t>
            </a:r>
            <a:endParaRPr lang="en-NZ" sz="1200" dirty="0">
              <a:latin typeface="Lato" panose="020B0604020202020204" charset="0"/>
            </a:endParaRPr>
          </a:p>
        </p:txBody>
      </p:sp>
    </p:spTree>
    <p:extLst>
      <p:ext uri="{BB962C8B-B14F-4D97-AF65-F5344CB8AC3E}">
        <p14:creationId xmlns:p14="http://schemas.microsoft.com/office/powerpoint/2010/main" val="279915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087D-8049-4FE9-B91D-862772D5BB1C}"/>
              </a:ext>
            </a:extLst>
          </p:cNvPr>
          <p:cNvSpPr>
            <a:spLocks noGrp="1"/>
          </p:cNvSpPr>
          <p:nvPr>
            <p:ph type="title"/>
          </p:nvPr>
        </p:nvSpPr>
        <p:spPr>
          <a:xfrm>
            <a:off x="525291" y="729574"/>
            <a:ext cx="6356771" cy="1243605"/>
          </a:xfrm>
        </p:spPr>
        <p:txBody>
          <a:bodyPr>
            <a:normAutofit/>
          </a:bodyPr>
          <a:lstStyle/>
          <a:p>
            <a:r>
              <a:rPr lang="en-NZ" dirty="0">
                <a:solidFill>
                  <a:srgbClr val="7E9AAC"/>
                </a:solidFill>
              </a:rPr>
              <a:t>Sample</a:t>
            </a:r>
            <a:br>
              <a:rPr lang="en-NZ" dirty="0"/>
            </a:br>
            <a:r>
              <a:rPr lang="en-NZ" dirty="0"/>
              <a:t>Theories</a:t>
            </a:r>
            <a:r>
              <a:rPr lang="en-NZ" sz="2800" dirty="0"/>
              <a:t> in IB studies: </a:t>
            </a:r>
            <a:br>
              <a:rPr lang="en-NZ" sz="2800" dirty="0"/>
            </a:br>
            <a:r>
              <a:rPr lang="en-NZ" sz="2400" dirty="0"/>
              <a:t>health </a:t>
            </a:r>
            <a:r>
              <a:rPr lang="en-US" sz="2400" dirty="0"/>
              <a:t>context</a:t>
            </a:r>
            <a:endParaRPr lang="en-US" dirty="0"/>
          </a:p>
        </p:txBody>
      </p:sp>
      <p:sp>
        <p:nvSpPr>
          <p:cNvPr id="4" name="Slide Number Placeholder 3">
            <a:extLst>
              <a:ext uri="{FF2B5EF4-FFF2-40B4-BE49-F238E27FC236}">
                <a16:creationId xmlns:a16="http://schemas.microsoft.com/office/drawing/2014/main" id="{99BDDF2A-0E12-4A84-9469-A404155ABE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
        <p:nvSpPr>
          <p:cNvPr id="5" name="Text Placeholder 4">
            <a:extLst>
              <a:ext uri="{FF2B5EF4-FFF2-40B4-BE49-F238E27FC236}">
                <a16:creationId xmlns:a16="http://schemas.microsoft.com/office/drawing/2014/main" id="{1B2DC2D9-E277-42FE-AFA5-7F75D89A8007}"/>
              </a:ext>
            </a:extLst>
          </p:cNvPr>
          <p:cNvSpPr>
            <a:spLocks noGrp="1"/>
          </p:cNvSpPr>
          <p:nvPr>
            <p:ph type="body" idx="1"/>
          </p:nvPr>
        </p:nvSpPr>
        <p:spPr>
          <a:xfrm>
            <a:off x="742949" y="3288961"/>
            <a:ext cx="4720475" cy="2439988"/>
          </a:xfrm>
        </p:spPr>
        <p:txBody>
          <a:bodyPr/>
          <a:lstStyle/>
          <a:p>
            <a:pPr marL="274320" indent="0"/>
            <a:r>
              <a:rPr lang="en-US" sz="2000" dirty="0"/>
              <a:t>Longo's expanded model of health information seeking behaviors</a:t>
            </a:r>
            <a:endParaRPr lang="en-NZ" dirty="0"/>
          </a:p>
        </p:txBody>
      </p:sp>
      <p:pic>
        <p:nvPicPr>
          <p:cNvPr id="8" name="Picture 7">
            <a:extLst>
              <a:ext uri="{FF2B5EF4-FFF2-40B4-BE49-F238E27FC236}">
                <a16:creationId xmlns:a16="http://schemas.microsoft.com/office/drawing/2014/main" id="{7BA922F2-84FE-4FBF-BEC1-F6602A35420A}"/>
              </a:ext>
            </a:extLst>
          </p:cNvPr>
          <p:cNvPicPr>
            <a:picLocks noChangeAspect="1"/>
          </p:cNvPicPr>
          <p:nvPr/>
        </p:nvPicPr>
        <p:blipFill rotWithShape="1">
          <a:blip r:embed="rId3"/>
          <a:srcRect l="-5494" t="-2170" r="-4349" b="-2095"/>
          <a:stretch/>
        </p:blipFill>
        <p:spPr>
          <a:xfrm>
            <a:off x="6227964" y="394600"/>
            <a:ext cx="4119193" cy="5174659"/>
          </a:xfrm>
          <a:prstGeom prst="rect">
            <a:avLst/>
          </a:prstGeom>
          <a:ln>
            <a:solidFill>
              <a:schemeClr val="tx1"/>
            </a:solidFill>
          </a:ln>
        </p:spPr>
      </p:pic>
      <p:sp>
        <p:nvSpPr>
          <p:cNvPr id="9" name="TextBox 8">
            <a:extLst>
              <a:ext uri="{FF2B5EF4-FFF2-40B4-BE49-F238E27FC236}">
                <a16:creationId xmlns:a16="http://schemas.microsoft.com/office/drawing/2014/main" id="{39E7BB6F-BB7E-47A1-A54A-FCD566666E8E}"/>
              </a:ext>
            </a:extLst>
          </p:cNvPr>
          <p:cNvSpPr txBox="1"/>
          <p:nvPr/>
        </p:nvSpPr>
        <p:spPr>
          <a:xfrm>
            <a:off x="5185611" y="5569259"/>
            <a:ext cx="6065236" cy="600164"/>
          </a:xfrm>
          <a:prstGeom prst="rect">
            <a:avLst/>
          </a:prstGeom>
          <a:noFill/>
        </p:spPr>
        <p:txBody>
          <a:bodyPr wrap="square">
            <a:spAutoFit/>
          </a:bodyPr>
          <a:lstStyle/>
          <a:p>
            <a:pPr algn="just"/>
            <a:r>
              <a:rPr lang="en-US" sz="1100" i="0" dirty="0">
                <a:solidFill>
                  <a:srgbClr val="333333"/>
                </a:solidFill>
                <a:effectLst/>
                <a:latin typeface="Lato" panose="020B0604020202020204" charset="0"/>
              </a:rPr>
              <a:t>Longo, D. R. (2005). Understanding health information, communication, and information seeking of patients and consumers: a comprehensive </a:t>
            </a:r>
            <a:r>
              <a:rPr lang="en-US" sz="1100" dirty="0">
                <a:solidFill>
                  <a:srgbClr val="333333"/>
                </a:solidFill>
                <a:latin typeface="Lato" panose="020B0604020202020204" charset="0"/>
              </a:rPr>
              <a:t> </a:t>
            </a:r>
            <a:r>
              <a:rPr lang="en-US" sz="1100" i="0" dirty="0">
                <a:solidFill>
                  <a:srgbClr val="333333"/>
                </a:solidFill>
                <a:effectLst/>
                <a:latin typeface="Lato" panose="020B0604020202020204" charset="0"/>
              </a:rPr>
              <a:t>and integrated model. </a:t>
            </a:r>
            <a:r>
              <a:rPr lang="en-US" sz="1100" i="1" dirty="0">
                <a:solidFill>
                  <a:srgbClr val="333333"/>
                </a:solidFill>
                <a:effectLst/>
                <a:latin typeface="Lato" panose="020B0604020202020204" charset="0"/>
              </a:rPr>
              <a:t>Health expectations: an international journal of public participation in health care and health policy</a:t>
            </a:r>
            <a:r>
              <a:rPr lang="en-US" sz="1100" i="0" dirty="0">
                <a:solidFill>
                  <a:srgbClr val="333333"/>
                </a:solidFill>
                <a:effectLst/>
                <a:latin typeface="Lato" panose="020B0604020202020204" charset="0"/>
              </a:rPr>
              <a:t>, 8(3), 189.</a:t>
            </a:r>
            <a:endParaRPr lang="en-NZ" sz="1100" dirty="0">
              <a:latin typeface="Lato" panose="020B0604020202020204" charset="0"/>
            </a:endParaRPr>
          </a:p>
        </p:txBody>
      </p:sp>
    </p:spTree>
    <p:extLst>
      <p:ext uri="{BB962C8B-B14F-4D97-AF65-F5344CB8AC3E}">
        <p14:creationId xmlns:p14="http://schemas.microsoft.com/office/powerpoint/2010/main" val="4242133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087D-8049-4FE9-B91D-862772D5BB1C}"/>
              </a:ext>
            </a:extLst>
          </p:cNvPr>
          <p:cNvSpPr>
            <a:spLocks noGrp="1"/>
          </p:cNvSpPr>
          <p:nvPr>
            <p:ph type="title"/>
          </p:nvPr>
        </p:nvSpPr>
        <p:spPr>
          <a:xfrm>
            <a:off x="525292" y="637674"/>
            <a:ext cx="5863476" cy="1335505"/>
          </a:xfrm>
        </p:spPr>
        <p:txBody>
          <a:bodyPr bIns="91440"/>
          <a:lstStyle/>
          <a:p>
            <a:r>
              <a:rPr lang="en-NZ" dirty="0">
                <a:solidFill>
                  <a:srgbClr val="7E9AAC"/>
                </a:solidFill>
              </a:rPr>
              <a:t>Sample</a:t>
            </a:r>
            <a:br>
              <a:rPr lang="en-NZ" dirty="0"/>
            </a:br>
            <a:r>
              <a:rPr lang="en-NZ" dirty="0"/>
              <a:t>Theories</a:t>
            </a:r>
            <a:r>
              <a:rPr lang="en-NZ" sz="2800" dirty="0"/>
              <a:t> in IB studies:</a:t>
            </a:r>
            <a:br>
              <a:rPr lang="en-NZ" sz="2800" dirty="0"/>
            </a:br>
            <a:r>
              <a:rPr lang="en-NZ" sz="2400" dirty="0"/>
              <a:t>everyday life context</a:t>
            </a:r>
            <a:endParaRPr lang="en-NZ" dirty="0"/>
          </a:p>
        </p:txBody>
      </p:sp>
      <p:pic>
        <p:nvPicPr>
          <p:cNvPr id="7" name="Picture Placeholder 6">
            <a:extLst>
              <a:ext uri="{FF2B5EF4-FFF2-40B4-BE49-F238E27FC236}">
                <a16:creationId xmlns:a16="http://schemas.microsoft.com/office/drawing/2014/main" id="{2732C41E-0B10-49CF-98C7-0435CC090F03}"/>
              </a:ext>
            </a:extLst>
          </p:cNvPr>
          <p:cNvPicPr>
            <a:picLocks noGrp="1" noChangeAspect="1"/>
          </p:cNvPicPr>
          <p:nvPr>
            <p:ph type="pic" idx="2"/>
          </p:nvPr>
        </p:nvPicPr>
        <p:blipFill rotWithShape="1">
          <a:blip r:embed="rId3"/>
          <a:srcRect l="-479" r="-1906"/>
          <a:stretch/>
        </p:blipFill>
        <p:spPr>
          <a:xfrm>
            <a:off x="5329989" y="1093383"/>
            <a:ext cx="6336719" cy="4553733"/>
          </a:xfrm>
          <a:ln>
            <a:solidFill>
              <a:schemeClr val="tx1"/>
            </a:solidFill>
          </a:ln>
        </p:spPr>
      </p:pic>
      <p:sp>
        <p:nvSpPr>
          <p:cNvPr id="4" name="Slide Number Placeholder 3">
            <a:extLst>
              <a:ext uri="{FF2B5EF4-FFF2-40B4-BE49-F238E27FC236}">
                <a16:creationId xmlns:a16="http://schemas.microsoft.com/office/drawing/2014/main" id="{99BDDF2A-0E12-4A84-9469-A404155ABE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
        <p:nvSpPr>
          <p:cNvPr id="5" name="Text Placeholder 4">
            <a:extLst>
              <a:ext uri="{FF2B5EF4-FFF2-40B4-BE49-F238E27FC236}">
                <a16:creationId xmlns:a16="http://schemas.microsoft.com/office/drawing/2014/main" id="{1B2DC2D9-E277-42FE-AFA5-7F75D89A8007}"/>
              </a:ext>
            </a:extLst>
          </p:cNvPr>
          <p:cNvSpPr>
            <a:spLocks noGrp="1"/>
          </p:cNvSpPr>
          <p:nvPr>
            <p:ph type="body" idx="1"/>
          </p:nvPr>
        </p:nvSpPr>
        <p:spPr>
          <a:xfrm>
            <a:off x="380913" y="3164934"/>
            <a:ext cx="4540002" cy="1335505"/>
          </a:xfrm>
        </p:spPr>
        <p:txBody>
          <a:bodyPr/>
          <a:lstStyle/>
          <a:p>
            <a:pPr marL="274320" indent="0"/>
            <a:r>
              <a:rPr lang="en-US" sz="2000" b="0" i="0" dirty="0">
                <a:solidFill>
                  <a:srgbClr val="333333"/>
                </a:solidFill>
                <a:effectLst/>
                <a:latin typeface="Roboto" panose="02000000000000000000" pitchFamily="2" charset="0"/>
              </a:rPr>
              <a:t>Fisher</a:t>
            </a:r>
            <a:r>
              <a:rPr lang="en-US" sz="2000" dirty="0">
                <a:solidFill>
                  <a:srgbClr val="333333"/>
                </a:solidFill>
                <a:latin typeface="Roboto" panose="02000000000000000000" pitchFamily="2" charset="0"/>
              </a:rPr>
              <a:t>’s I</a:t>
            </a:r>
            <a:r>
              <a:rPr lang="en-US" sz="2000" b="0" i="0" dirty="0">
                <a:solidFill>
                  <a:srgbClr val="333333"/>
                </a:solidFill>
                <a:effectLst/>
                <a:latin typeface="Roboto" panose="02000000000000000000" pitchFamily="2" charset="0"/>
              </a:rPr>
              <a:t>nformation </a:t>
            </a:r>
            <a:r>
              <a:rPr lang="en-US" sz="2000" dirty="0">
                <a:solidFill>
                  <a:srgbClr val="333333"/>
                </a:solidFill>
                <a:latin typeface="Roboto" panose="02000000000000000000" pitchFamily="2" charset="0"/>
              </a:rPr>
              <a:t>G</a:t>
            </a:r>
            <a:r>
              <a:rPr lang="en-US" sz="2000" b="0" i="0" dirty="0">
                <a:solidFill>
                  <a:srgbClr val="333333"/>
                </a:solidFill>
                <a:effectLst/>
                <a:latin typeface="Roboto" panose="02000000000000000000" pitchFamily="2" charset="0"/>
              </a:rPr>
              <a:t>rounds theory </a:t>
            </a:r>
            <a:endParaRPr lang="en-NZ" dirty="0"/>
          </a:p>
        </p:txBody>
      </p:sp>
      <p:sp>
        <p:nvSpPr>
          <p:cNvPr id="6" name="TextBox 5">
            <a:extLst>
              <a:ext uri="{FF2B5EF4-FFF2-40B4-BE49-F238E27FC236}">
                <a16:creationId xmlns:a16="http://schemas.microsoft.com/office/drawing/2014/main" id="{42B31B23-90FF-46C4-A72E-8B2547416D8D}"/>
              </a:ext>
            </a:extLst>
          </p:cNvPr>
          <p:cNvSpPr txBox="1"/>
          <p:nvPr/>
        </p:nvSpPr>
        <p:spPr>
          <a:xfrm>
            <a:off x="5017476" y="5664897"/>
            <a:ext cx="6881755" cy="461665"/>
          </a:xfrm>
          <a:prstGeom prst="rect">
            <a:avLst/>
          </a:prstGeom>
          <a:noFill/>
        </p:spPr>
        <p:txBody>
          <a:bodyPr wrap="square">
            <a:spAutoFit/>
          </a:bodyPr>
          <a:lstStyle/>
          <a:p>
            <a:r>
              <a:rPr lang="en-US" sz="1200" b="1" i="0" dirty="0">
                <a:solidFill>
                  <a:srgbClr val="333333"/>
                </a:solidFill>
                <a:effectLst/>
                <a:latin typeface="Lato" panose="020B0604020202020204" charset="0"/>
              </a:rPr>
              <a:t>Fisher, K. E., &amp; </a:t>
            </a:r>
            <a:r>
              <a:rPr lang="en-US" sz="1200" b="1" i="0" dirty="0" err="1">
                <a:solidFill>
                  <a:srgbClr val="333333"/>
                </a:solidFill>
                <a:effectLst/>
                <a:latin typeface="Lato" panose="020B0604020202020204" charset="0"/>
              </a:rPr>
              <a:t>Naumer</a:t>
            </a:r>
            <a:r>
              <a:rPr lang="en-US" sz="1200" b="1" i="0" dirty="0">
                <a:solidFill>
                  <a:srgbClr val="333333"/>
                </a:solidFill>
                <a:effectLst/>
                <a:latin typeface="Lato" panose="020B0604020202020204" charset="0"/>
              </a:rPr>
              <a:t>, C. M. (2006). </a:t>
            </a:r>
            <a:r>
              <a:rPr lang="en-US" sz="1200" b="1" i="0" dirty="0">
                <a:solidFill>
                  <a:srgbClr val="333333"/>
                </a:solidFill>
                <a:effectLst/>
                <a:latin typeface="Lato" panose="020B0604020202020204" charset="0"/>
                <a:hlinkClick r:id="rId4"/>
              </a:rPr>
              <a:t>Information grounds: Theoretical basis and empirical findings on information flow in social settings</a:t>
            </a:r>
            <a:r>
              <a:rPr lang="en-US" sz="1200" b="1" i="1" dirty="0">
                <a:solidFill>
                  <a:srgbClr val="333333"/>
                </a:solidFill>
                <a:effectLst/>
                <a:latin typeface="Lato" panose="020B0604020202020204" charset="0"/>
              </a:rPr>
              <a:t>. In New directions in human information behavior</a:t>
            </a:r>
            <a:r>
              <a:rPr lang="en-US" sz="1200" b="1" i="0" dirty="0">
                <a:solidFill>
                  <a:srgbClr val="333333"/>
                </a:solidFill>
                <a:effectLst/>
                <a:latin typeface="Lato" panose="020B0604020202020204" charset="0"/>
              </a:rPr>
              <a:t> (pp. 93-111).</a:t>
            </a:r>
            <a:endParaRPr lang="en-NZ" sz="1200" dirty="0">
              <a:latin typeface="Lato" panose="020B0604020202020204" charset="0"/>
            </a:endParaRPr>
          </a:p>
        </p:txBody>
      </p:sp>
    </p:spTree>
    <p:extLst>
      <p:ext uri="{BB962C8B-B14F-4D97-AF65-F5344CB8AC3E}">
        <p14:creationId xmlns:p14="http://schemas.microsoft.com/office/powerpoint/2010/main" val="1248324537"/>
      </p:ext>
    </p:extLst>
  </p:cSld>
  <p:clrMapOvr>
    <a:masterClrMapping/>
  </p:clrMapOvr>
</p:sld>
</file>

<file path=ppt/theme/theme1.xml><?xml version="1.0" encoding="utf-8"?>
<a:theme xmlns:a="http://schemas.openxmlformats.org/drawingml/2006/main" name="Office Theme">
  <a:themeElements>
    <a:clrScheme name="AVI Color Palette 2020">
      <a:dk1>
        <a:srgbClr val="000000"/>
      </a:dk1>
      <a:lt1>
        <a:srgbClr val="FFFFFF"/>
      </a:lt1>
      <a:dk2>
        <a:srgbClr val="2E3292"/>
      </a:dk2>
      <a:lt2>
        <a:srgbClr val="E6E6E6"/>
      </a:lt2>
      <a:accent1>
        <a:srgbClr val="BBB8DA"/>
      </a:accent1>
      <a:accent2>
        <a:srgbClr val="2B90D1"/>
      </a:accent2>
      <a:accent3>
        <a:srgbClr val="A5A5A5"/>
      </a:accent3>
      <a:accent4>
        <a:srgbClr val="FFA007"/>
      </a:accent4>
      <a:accent5>
        <a:srgbClr val="D56097"/>
      </a:accent5>
      <a:accent6>
        <a:srgbClr val="4DBFF0"/>
      </a:accent6>
      <a:hlink>
        <a:srgbClr val="2B90D1"/>
      </a:hlink>
      <a:folHlink>
        <a:srgbClr val="4DB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6618</TotalTime>
  <Words>2459</Words>
  <Application>Microsoft Office PowerPoint</Application>
  <PresentationFormat>Widescreen</PresentationFormat>
  <Paragraphs>265</Paragraphs>
  <Slides>32</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Times New Roman</vt:lpstr>
      <vt:lpstr>Calibri</vt:lpstr>
      <vt:lpstr>Google Sans</vt:lpstr>
      <vt:lpstr>Lato</vt:lpstr>
      <vt:lpstr>Roboto</vt:lpstr>
      <vt:lpstr>Bell MT</vt:lpstr>
      <vt:lpstr>Wingdings</vt:lpstr>
      <vt:lpstr>Calibri Light</vt:lpstr>
      <vt:lpstr>Office Theme</vt:lpstr>
      <vt:lpstr>Information Behavior Studies to Improve Companion Animal Welfare</vt:lpstr>
      <vt:lpstr>PowerPoint Presentation</vt:lpstr>
      <vt:lpstr>PowerPoint Presentation</vt:lpstr>
      <vt:lpstr>Introduction to Information Behavior (IB)</vt:lpstr>
      <vt:lpstr>Sample Theories in IB studies:  general</vt:lpstr>
      <vt:lpstr>Sample Theories in IB studies:  types of actions</vt:lpstr>
      <vt:lpstr>Sample Theories in IB studies:  modes of actions </vt:lpstr>
      <vt:lpstr>Sample Theories in IB studies:  health context</vt:lpstr>
      <vt:lpstr>Sample Theories in IB studies: everyday life context</vt:lpstr>
      <vt:lpstr>Quick exercise  common pet related information behaviors</vt:lpstr>
      <vt:lpstr>PowerPoint Presentation</vt:lpstr>
      <vt:lpstr>IB in pet guardianship context</vt:lpstr>
      <vt:lpstr>IB studies could be seen as a baseline study or diagnostic in preparation for an IL intervention from which changes in IB could be monitored to indicate the outcome and impact of the intervention (Hepworth, Almehmadi et al. 2014).</vt:lpstr>
      <vt:lpstr>Pet Health information seeking behaviour (PHISB)</vt:lpstr>
      <vt:lpstr>Health Literacy</vt:lpstr>
      <vt:lpstr>Health Literacy</vt:lpstr>
      <vt:lpstr>Health Literacy</vt:lpstr>
      <vt:lpstr>PowerPoint Presentation</vt:lpstr>
      <vt:lpstr>PowerPoint Presentation</vt:lpstr>
      <vt:lpstr>Information-based solutions for improving pet welfare </vt:lpstr>
      <vt:lpstr>An Information Behaviour Intervention Model to Support Pet Welfare</vt:lpstr>
      <vt:lpstr>What elements should you consider in designing an info intervention program for veterinary’s clients?</vt:lpstr>
      <vt:lpstr>Collaboration of information specialists with animal health sectors</vt:lpstr>
      <vt:lpstr>PowerPoint Presentation</vt:lpstr>
      <vt:lpstr>PowerPoint Presentation</vt:lpstr>
      <vt:lpstr>My PhD…</vt:lpstr>
      <vt:lpstr>PowerPoint Presentation</vt:lpstr>
      <vt:lpstr>PowerPoint Presentation</vt:lpstr>
      <vt:lpstr>So what…?</vt:lpstr>
      <vt:lpstr>PowerPoint Presentation</vt:lpstr>
      <vt:lpstr>About the presenter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Behavior Studies to Improve Companion Animal Welfare</dc:title>
  <dc:creator>niloofar</dc:creator>
  <cp:lastModifiedBy>Niloofar Solhjoo</cp:lastModifiedBy>
  <cp:revision>34</cp:revision>
  <dcterms:modified xsi:type="dcterms:W3CDTF">2021-08-24T13:32:33Z</dcterms:modified>
</cp:coreProperties>
</file>